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22" r:id="rId2"/>
    <p:sldId id="421" r:id="rId3"/>
    <p:sldId id="422" r:id="rId4"/>
    <p:sldId id="420" r:id="rId5"/>
    <p:sldId id="450" r:id="rId6"/>
    <p:sldId id="416" r:id="rId7"/>
    <p:sldId id="417" r:id="rId8"/>
    <p:sldId id="418" r:id="rId9"/>
    <p:sldId id="437" r:id="rId10"/>
    <p:sldId id="438" r:id="rId11"/>
    <p:sldId id="424" r:id="rId12"/>
    <p:sldId id="425" r:id="rId13"/>
    <p:sldId id="426" r:id="rId14"/>
    <p:sldId id="427" r:id="rId15"/>
    <p:sldId id="428" r:id="rId16"/>
    <p:sldId id="429" r:id="rId17"/>
    <p:sldId id="430" r:id="rId18"/>
    <p:sldId id="431" r:id="rId19"/>
    <p:sldId id="432" r:id="rId20"/>
    <p:sldId id="433" r:id="rId21"/>
    <p:sldId id="434" r:id="rId22"/>
    <p:sldId id="436" r:id="rId23"/>
    <p:sldId id="444" r:id="rId24"/>
    <p:sldId id="449" r:id="rId25"/>
    <p:sldId id="451" r:id="rId26"/>
    <p:sldId id="440" r:id="rId27"/>
    <p:sldId id="447" r:id="rId28"/>
    <p:sldId id="445" r:id="rId29"/>
    <p:sldId id="448" r:id="rId30"/>
    <p:sldId id="442" r:id="rId31"/>
    <p:sldId id="363"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66FF"/>
    <a:srgbClr val="0000FF"/>
    <a:srgbClr val="CCECFF"/>
    <a:srgbClr val="33C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21" autoAdjust="0"/>
    <p:restoredTop sz="97552" autoAdjust="0"/>
  </p:normalViewPr>
  <p:slideViewPr>
    <p:cSldViewPr>
      <p:cViewPr varScale="1">
        <p:scale>
          <a:sx n="68" d="100"/>
          <a:sy n="68" d="100"/>
        </p:scale>
        <p:origin x="-1290" y="-102"/>
      </p:cViewPr>
      <p:guideLst>
        <p:guide orient="horz" pos="2160"/>
        <p:guide pos="2880"/>
      </p:guideLst>
    </p:cSldViewPr>
  </p:slideViewPr>
  <p:outlineViewPr>
    <p:cViewPr>
      <p:scale>
        <a:sx n="33" d="100"/>
        <a:sy n="33" d="100"/>
      </p:scale>
      <p:origin x="0" y="838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35819A-AEE9-4291-9122-C3C914E59A40}" type="doc">
      <dgm:prSet loTypeId="urn:microsoft.com/office/officeart/2005/8/layout/radial1" loCatId="relationship" qsTypeId="urn:microsoft.com/office/officeart/2005/8/quickstyle/simple1" qsCatId="simple" csTypeId="urn:microsoft.com/office/officeart/2005/8/colors/colorful3" csCatId="colorful" phldr="1"/>
      <dgm:spPr/>
      <dgm:t>
        <a:bodyPr/>
        <a:lstStyle/>
        <a:p>
          <a:endParaRPr lang="ru-RU"/>
        </a:p>
      </dgm:t>
    </dgm:pt>
    <dgm:pt modelId="{205D5CC8-32D6-4016-86C9-2769E407379B}">
      <dgm:prSet phldrT="[Текст]"/>
      <dgm:spPr/>
      <dgm:t>
        <a:bodyPr/>
        <a:lstStyle/>
        <a:p>
          <a:r>
            <a:rPr lang="ru-RU" b="1" dirty="0"/>
            <a:t>ОБРАЗОВАТЕЛЬНАЯ </a:t>
          </a:r>
          <a:r>
            <a:rPr lang="ru-RU" b="1" dirty="0" smtClean="0"/>
            <a:t>ПРОГРАММА «БИЗНЕС-ИНФОРМАТИКА»</a:t>
          </a:r>
          <a:endParaRPr lang="ru-RU" b="1" dirty="0"/>
        </a:p>
      </dgm:t>
    </dgm:pt>
    <dgm:pt modelId="{38DD45E8-709A-42E3-AADC-8E99695998B4}" type="parTrans" cxnId="{B607E365-430B-4685-9A9D-396D0D75F890}">
      <dgm:prSet/>
      <dgm:spPr/>
      <dgm:t>
        <a:bodyPr/>
        <a:lstStyle/>
        <a:p>
          <a:endParaRPr lang="ru-RU"/>
        </a:p>
      </dgm:t>
    </dgm:pt>
    <dgm:pt modelId="{8A7DCDE8-C7B6-4D34-9F7D-C5F9C9448C64}" type="sibTrans" cxnId="{B607E365-430B-4685-9A9D-396D0D75F890}">
      <dgm:prSet/>
      <dgm:spPr/>
      <dgm:t>
        <a:bodyPr/>
        <a:lstStyle/>
        <a:p>
          <a:endParaRPr lang="ru-RU"/>
        </a:p>
      </dgm:t>
    </dgm:pt>
    <dgm:pt modelId="{5E514358-3F3E-4A07-ACC7-ED6EC8AC88D4}">
      <dgm:prSet phldrT="[Текст]" custT="1"/>
      <dgm:spPr>
        <a:solidFill>
          <a:schemeClr val="accent2"/>
        </a:solidFill>
      </dgm:spPr>
      <dgm:t>
        <a:bodyPr/>
        <a:lstStyle/>
        <a:p>
          <a:r>
            <a:rPr lang="ru-RU" sz="1600" b="1" dirty="0"/>
            <a:t>Программная </a:t>
          </a:r>
          <a:r>
            <a:rPr lang="ru-RU" sz="1600" b="1" dirty="0" smtClean="0"/>
            <a:t>инженерия, компьютерные науки</a:t>
          </a:r>
          <a:endParaRPr lang="ru-RU" sz="1600" b="1" dirty="0"/>
        </a:p>
      </dgm:t>
    </dgm:pt>
    <dgm:pt modelId="{BFDF9261-13DD-4001-87C8-CFC795627167}" type="parTrans" cxnId="{03FD188F-DE20-4937-99A6-CEEA0DE2A8E9}">
      <dgm:prSet/>
      <dgm:spPr/>
      <dgm:t>
        <a:bodyPr/>
        <a:lstStyle/>
        <a:p>
          <a:endParaRPr lang="ru-RU"/>
        </a:p>
      </dgm:t>
    </dgm:pt>
    <dgm:pt modelId="{5B740E39-1692-43F8-A287-9E5B3F369D50}" type="sibTrans" cxnId="{03FD188F-DE20-4937-99A6-CEEA0DE2A8E9}">
      <dgm:prSet/>
      <dgm:spPr/>
      <dgm:t>
        <a:bodyPr/>
        <a:lstStyle/>
        <a:p>
          <a:endParaRPr lang="ru-RU"/>
        </a:p>
      </dgm:t>
    </dgm:pt>
    <dgm:pt modelId="{99F91825-C434-4C97-A6D6-269AF97BF68F}">
      <dgm:prSet phldrT="[Текст]" custT="1"/>
      <dgm:spPr>
        <a:solidFill>
          <a:schemeClr val="accent1">
            <a:lumMod val="50000"/>
          </a:schemeClr>
        </a:solidFill>
      </dgm:spPr>
      <dgm:t>
        <a:bodyPr/>
        <a:lstStyle/>
        <a:p>
          <a:r>
            <a:rPr lang="ru-RU" sz="2800" b="1" dirty="0" smtClean="0"/>
            <a:t>ИТ-технологии</a:t>
          </a:r>
          <a:endParaRPr lang="ru-RU" sz="2800" b="1" dirty="0"/>
        </a:p>
      </dgm:t>
    </dgm:pt>
    <dgm:pt modelId="{EC339335-7BE2-4FF9-9398-F893484F2873}" type="parTrans" cxnId="{E8B58FC6-7839-40D6-B028-3C04612F42E1}">
      <dgm:prSet/>
      <dgm:spPr/>
      <dgm:t>
        <a:bodyPr/>
        <a:lstStyle/>
        <a:p>
          <a:endParaRPr lang="ru-RU"/>
        </a:p>
      </dgm:t>
    </dgm:pt>
    <dgm:pt modelId="{A18AF62F-8733-4F62-A63F-17A4075BBB23}" type="sibTrans" cxnId="{E8B58FC6-7839-40D6-B028-3C04612F42E1}">
      <dgm:prSet/>
      <dgm:spPr/>
      <dgm:t>
        <a:bodyPr/>
        <a:lstStyle/>
        <a:p>
          <a:endParaRPr lang="ru-RU"/>
        </a:p>
      </dgm:t>
    </dgm:pt>
    <dgm:pt modelId="{9164077B-9686-49F2-9B8D-25A1A4A5328D}">
      <dgm:prSet phldrT="[Текст]" custT="1"/>
      <dgm:spPr>
        <a:solidFill>
          <a:srgbClr val="FF0000"/>
        </a:solidFill>
      </dgm:spPr>
      <dgm:t>
        <a:bodyPr/>
        <a:lstStyle/>
        <a:p>
          <a:r>
            <a:rPr lang="ru-RU" sz="2800" b="1" dirty="0" smtClean="0"/>
            <a:t>Математика</a:t>
          </a:r>
          <a:endParaRPr lang="ru-RU" sz="2800" b="1" dirty="0"/>
        </a:p>
      </dgm:t>
    </dgm:pt>
    <dgm:pt modelId="{EAC3DC3D-BEB7-4D3A-8398-24FEABA5B469}" type="parTrans" cxnId="{02CC2F07-D9C2-4774-AD97-C960468E6D5B}">
      <dgm:prSet/>
      <dgm:spPr/>
      <dgm:t>
        <a:bodyPr/>
        <a:lstStyle/>
        <a:p>
          <a:endParaRPr lang="ru-RU"/>
        </a:p>
      </dgm:t>
    </dgm:pt>
    <dgm:pt modelId="{36902626-0AD8-4367-AE4C-872D432A78D6}" type="sibTrans" cxnId="{02CC2F07-D9C2-4774-AD97-C960468E6D5B}">
      <dgm:prSet/>
      <dgm:spPr/>
      <dgm:t>
        <a:bodyPr/>
        <a:lstStyle/>
        <a:p>
          <a:endParaRPr lang="ru-RU"/>
        </a:p>
      </dgm:t>
    </dgm:pt>
    <dgm:pt modelId="{9F5D865B-459E-48BE-994E-AF10D7EB800A}">
      <dgm:prSet phldrT="[Текст]" custT="1"/>
      <dgm:spPr/>
      <dgm:t>
        <a:bodyPr/>
        <a:lstStyle/>
        <a:p>
          <a:r>
            <a:rPr lang="ru-RU" sz="2800" b="1" dirty="0"/>
            <a:t>Экономика</a:t>
          </a:r>
        </a:p>
      </dgm:t>
    </dgm:pt>
    <dgm:pt modelId="{219FCDAD-BAD0-4E41-8EC0-8179EE0277AB}" type="parTrans" cxnId="{73D1EB69-A0C2-4AC1-809C-B0FA3F314E88}">
      <dgm:prSet/>
      <dgm:spPr/>
      <dgm:t>
        <a:bodyPr/>
        <a:lstStyle/>
        <a:p>
          <a:endParaRPr lang="ru-RU"/>
        </a:p>
      </dgm:t>
    </dgm:pt>
    <dgm:pt modelId="{A3950B0A-E1B8-44C9-A547-B122AA941DAC}" type="sibTrans" cxnId="{73D1EB69-A0C2-4AC1-809C-B0FA3F314E88}">
      <dgm:prSet/>
      <dgm:spPr/>
      <dgm:t>
        <a:bodyPr/>
        <a:lstStyle/>
        <a:p>
          <a:endParaRPr lang="ru-RU"/>
        </a:p>
      </dgm:t>
    </dgm:pt>
    <dgm:pt modelId="{046BA99A-02B9-4148-B20F-29D5DB4D1704}">
      <dgm:prSet phldrT="[Текст]" custT="1"/>
      <dgm:spPr/>
      <dgm:t>
        <a:bodyPr/>
        <a:lstStyle/>
        <a:p>
          <a:r>
            <a:rPr lang="ru-RU" sz="1400" b="1" dirty="0"/>
            <a:t>Менеджмент</a:t>
          </a:r>
        </a:p>
      </dgm:t>
    </dgm:pt>
    <dgm:pt modelId="{3A9D88D8-34CB-4AD4-9DF8-3E2343C11FD0}" type="parTrans" cxnId="{2200E5C6-77F0-4AA6-BE01-C44BA9E94F3A}">
      <dgm:prSet/>
      <dgm:spPr/>
      <dgm:t>
        <a:bodyPr/>
        <a:lstStyle/>
        <a:p>
          <a:endParaRPr lang="ru-RU"/>
        </a:p>
      </dgm:t>
    </dgm:pt>
    <dgm:pt modelId="{3780622D-6772-4D07-AEA2-0B96200A3277}" type="sibTrans" cxnId="{2200E5C6-77F0-4AA6-BE01-C44BA9E94F3A}">
      <dgm:prSet/>
      <dgm:spPr/>
      <dgm:t>
        <a:bodyPr/>
        <a:lstStyle/>
        <a:p>
          <a:endParaRPr lang="ru-RU"/>
        </a:p>
      </dgm:t>
    </dgm:pt>
    <dgm:pt modelId="{10231F3F-B85C-4C11-B6BF-6F535B6D0988}">
      <dgm:prSet phldrT="[Текст]" custT="1"/>
      <dgm:spPr/>
      <dgm:t>
        <a:bodyPr/>
        <a:lstStyle/>
        <a:p>
          <a:r>
            <a:rPr lang="ru-RU" sz="1400" b="1" dirty="0" smtClean="0">
              <a:solidFill>
                <a:srgbClr val="FF9900"/>
              </a:solidFill>
            </a:rPr>
            <a:t>Проектная работа и стажировки</a:t>
          </a:r>
          <a:endParaRPr lang="ru-RU" sz="1400" b="1" dirty="0">
            <a:solidFill>
              <a:srgbClr val="FF9900"/>
            </a:solidFill>
          </a:endParaRPr>
        </a:p>
      </dgm:t>
    </dgm:pt>
    <dgm:pt modelId="{57F4F562-5645-4714-B9BA-ED6E6ADC8588}" type="parTrans" cxnId="{117278DC-924C-437D-A36E-E233521A7253}">
      <dgm:prSet/>
      <dgm:spPr/>
      <dgm:t>
        <a:bodyPr/>
        <a:lstStyle/>
        <a:p>
          <a:endParaRPr lang="ru-RU"/>
        </a:p>
      </dgm:t>
    </dgm:pt>
    <dgm:pt modelId="{EB1AB847-AED8-4ABE-B8B3-D54D29801622}" type="sibTrans" cxnId="{117278DC-924C-437D-A36E-E233521A7253}">
      <dgm:prSet/>
      <dgm:spPr/>
      <dgm:t>
        <a:bodyPr/>
        <a:lstStyle/>
        <a:p>
          <a:endParaRPr lang="ru-RU"/>
        </a:p>
      </dgm:t>
    </dgm:pt>
    <dgm:pt modelId="{0B784243-9C27-4EAA-8BC5-2C6E4AE11FFF}" type="pres">
      <dgm:prSet presAssocID="{CB35819A-AEE9-4291-9122-C3C914E59A40}" presName="cycle" presStyleCnt="0">
        <dgm:presLayoutVars>
          <dgm:chMax val="1"/>
          <dgm:dir/>
          <dgm:animLvl val="ctr"/>
          <dgm:resizeHandles val="exact"/>
        </dgm:presLayoutVars>
      </dgm:prSet>
      <dgm:spPr/>
      <dgm:t>
        <a:bodyPr/>
        <a:lstStyle/>
        <a:p>
          <a:endParaRPr lang="ru-RU"/>
        </a:p>
      </dgm:t>
    </dgm:pt>
    <dgm:pt modelId="{F0890CDF-8FDE-48E0-BDF8-E7A9B8FBA1E4}" type="pres">
      <dgm:prSet presAssocID="{205D5CC8-32D6-4016-86C9-2769E407379B}" presName="centerShape" presStyleLbl="node0" presStyleIdx="0" presStyleCnt="1" custScaleX="158504" custScaleY="132323" custLinFactNeighborX="-490" custLinFactNeighborY="-1542"/>
      <dgm:spPr/>
      <dgm:t>
        <a:bodyPr/>
        <a:lstStyle/>
        <a:p>
          <a:endParaRPr lang="ru-RU"/>
        </a:p>
      </dgm:t>
    </dgm:pt>
    <dgm:pt modelId="{7802743D-E4AE-4E79-A4D1-359A6E1C63CB}" type="pres">
      <dgm:prSet presAssocID="{BFDF9261-13DD-4001-87C8-CFC795627167}" presName="Name9" presStyleLbl="parChTrans1D2" presStyleIdx="0" presStyleCnt="6"/>
      <dgm:spPr/>
      <dgm:t>
        <a:bodyPr/>
        <a:lstStyle/>
        <a:p>
          <a:endParaRPr lang="ru-RU"/>
        </a:p>
      </dgm:t>
    </dgm:pt>
    <dgm:pt modelId="{A27F381F-B9E1-4F34-8274-3D828457B5FB}" type="pres">
      <dgm:prSet presAssocID="{BFDF9261-13DD-4001-87C8-CFC795627167}" presName="connTx" presStyleLbl="parChTrans1D2" presStyleIdx="0" presStyleCnt="6"/>
      <dgm:spPr/>
      <dgm:t>
        <a:bodyPr/>
        <a:lstStyle/>
        <a:p>
          <a:endParaRPr lang="ru-RU"/>
        </a:p>
      </dgm:t>
    </dgm:pt>
    <dgm:pt modelId="{6D832A72-BE4B-459F-8B2F-F6C6F513FDFB}" type="pres">
      <dgm:prSet presAssocID="{5E514358-3F3E-4A07-ACC7-ED6EC8AC88D4}" presName="node" presStyleLbl="node1" presStyleIdx="0" presStyleCnt="6" custScaleX="162752" custScaleY="68860" custRadScaleRad="99952" custRadScaleInc="-6101">
        <dgm:presLayoutVars>
          <dgm:bulletEnabled val="1"/>
        </dgm:presLayoutVars>
      </dgm:prSet>
      <dgm:spPr/>
      <dgm:t>
        <a:bodyPr/>
        <a:lstStyle/>
        <a:p>
          <a:endParaRPr lang="ru-RU"/>
        </a:p>
      </dgm:t>
    </dgm:pt>
    <dgm:pt modelId="{CAA17298-C55F-4E8E-B2F9-9009DF4F4BD1}" type="pres">
      <dgm:prSet presAssocID="{EC339335-7BE2-4FF9-9398-F893484F2873}" presName="Name9" presStyleLbl="parChTrans1D2" presStyleIdx="1" presStyleCnt="6"/>
      <dgm:spPr/>
      <dgm:t>
        <a:bodyPr/>
        <a:lstStyle/>
        <a:p>
          <a:endParaRPr lang="ru-RU"/>
        </a:p>
      </dgm:t>
    </dgm:pt>
    <dgm:pt modelId="{788D872D-F9C2-460A-91AC-4452E417EF3D}" type="pres">
      <dgm:prSet presAssocID="{EC339335-7BE2-4FF9-9398-F893484F2873}" presName="connTx" presStyleLbl="parChTrans1D2" presStyleIdx="1" presStyleCnt="6"/>
      <dgm:spPr/>
      <dgm:t>
        <a:bodyPr/>
        <a:lstStyle/>
        <a:p>
          <a:endParaRPr lang="ru-RU"/>
        </a:p>
      </dgm:t>
    </dgm:pt>
    <dgm:pt modelId="{41ECEB20-B74B-450A-B87A-50F1D8561165}" type="pres">
      <dgm:prSet presAssocID="{99F91825-C434-4C97-A6D6-269AF97BF68F}" presName="node" presStyleLbl="node1" presStyleIdx="1" presStyleCnt="6" custScaleX="249722" custScaleY="154538" custRadScaleRad="155224" custRadScaleInc="29330">
        <dgm:presLayoutVars>
          <dgm:bulletEnabled val="1"/>
        </dgm:presLayoutVars>
      </dgm:prSet>
      <dgm:spPr/>
      <dgm:t>
        <a:bodyPr/>
        <a:lstStyle/>
        <a:p>
          <a:endParaRPr lang="ru-RU"/>
        </a:p>
      </dgm:t>
    </dgm:pt>
    <dgm:pt modelId="{D987231D-13A9-45DE-98D7-BEF1052A5908}" type="pres">
      <dgm:prSet presAssocID="{EAC3DC3D-BEB7-4D3A-8398-24FEABA5B469}" presName="Name9" presStyleLbl="parChTrans1D2" presStyleIdx="2" presStyleCnt="6"/>
      <dgm:spPr/>
      <dgm:t>
        <a:bodyPr/>
        <a:lstStyle/>
        <a:p>
          <a:endParaRPr lang="ru-RU"/>
        </a:p>
      </dgm:t>
    </dgm:pt>
    <dgm:pt modelId="{C3DE67F4-CBF9-45F4-A25C-7D7B9F7992C6}" type="pres">
      <dgm:prSet presAssocID="{EAC3DC3D-BEB7-4D3A-8398-24FEABA5B469}" presName="connTx" presStyleLbl="parChTrans1D2" presStyleIdx="2" presStyleCnt="6"/>
      <dgm:spPr/>
      <dgm:t>
        <a:bodyPr/>
        <a:lstStyle/>
        <a:p>
          <a:endParaRPr lang="ru-RU"/>
        </a:p>
      </dgm:t>
    </dgm:pt>
    <dgm:pt modelId="{5F3409BB-3BD8-45EE-A03F-E2379888CCBE}" type="pres">
      <dgm:prSet presAssocID="{9164077B-9686-49F2-9B8D-25A1A4A5328D}" presName="node" presStyleLbl="node1" presStyleIdx="2" presStyleCnt="6" custScaleX="200260" custScaleY="109446" custRadScaleRad="150909" custRadScaleInc="-21107">
        <dgm:presLayoutVars>
          <dgm:bulletEnabled val="1"/>
        </dgm:presLayoutVars>
      </dgm:prSet>
      <dgm:spPr/>
      <dgm:t>
        <a:bodyPr/>
        <a:lstStyle/>
        <a:p>
          <a:endParaRPr lang="ru-RU"/>
        </a:p>
      </dgm:t>
    </dgm:pt>
    <dgm:pt modelId="{3884B42C-99F2-4C3C-96ED-C661712AFD01}" type="pres">
      <dgm:prSet presAssocID="{219FCDAD-BAD0-4E41-8EC0-8179EE0277AB}" presName="Name9" presStyleLbl="parChTrans1D2" presStyleIdx="3" presStyleCnt="6"/>
      <dgm:spPr/>
      <dgm:t>
        <a:bodyPr/>
        <a:lstStyle/>
        <a:p>
          <a:endParaRPr lang="ru-RU"/>
        </a:p>
      </dgm:t>
    </dgm:pt>
    <dgm:pt modelId="{F6E31077-58D9-4142-BAB2-032EA9894F4B}" type="pres">
      <dgm:prSet presAssocID="{219FCDAD-BAD0-4E41-8EC0-8179EE0277AB}" presName="connTx" presStyleLbl="parChTrans1D2" presStyleIdx="3" presStyleCnt="6"/>
      <dgm:spPr/>
      <dgm:t>
        <a:bodyPr/>
        <a:lstStyle/>
        <a:p>
          <a:endParaRPr lang="ru-RU"/>
        </a:p>
      </dgm:t>
    </dgm:pt>
    <dgm:pt modelId="{9A278A4B-A0A0-441E-BAA8-9BC6CE2DF411}" type="pres">
      <dgm:prSet presAssocID="{9F5D865B-459E-48BE-994E-AF10D7EB800A}" presName="node" presStyleLbl="node1" presStyleIdx="3" presStyleCnt="6" custScaleX="202947" custScaleY="121827" custRadScaleRad="104302" custRadScaleInc="43896">
        <dgm:presLayoutVars>
          <dgm:bulletEnabled val="1"/>
        </dgm:presLayoutVars>
      </dgm:prSet>
      <dgm:spPr/>
      <dgm:t>
        <a:bodyPr/>
        <a:lstStyle/>
        <a:p>
          <a:endParaRPr lang="ru-RU"/>
        </a:p>
      </dgm:t>
    </dgm:pt>
    <dgm:pt modelId="{0ACF1098-B414-46AB-AF30-8194F239F923}" type="pres">
      <dgm:prSet presAssocID="{3A9D88D8-34CB-4AD4-9DF8-3E2343C11FD0}" presName="Name9" presStyleLbl="parChTrans1D2" presStyleIdx="4" presStyleCnt="6"/>
      <dgm:spPr/>
      <dgm:t>
        <a:bodyPr/>
        <a:lstStyle/>
        <a:p>
          <a:endParaRPr lang="ru-RU"/>
        </a:p>
      </dgm:t>
    </dgm:pt>
    <dgm:pt modelId="{4372871E-8896-419F-A0F9-93E927E7CF25}" type="pres">
      <dgm:prSet presAssocID="{3A9D88D8-34CB-4AD4-9DF8-3E2343C11FD0}" presName="connTx" presStyleLbl="parChTrans1D2" presStyleIdx="4" presStyleCnt="6"/>
      <dgm:spPr/>
      <dgm:t>
        <a:bodyPr/>
        <a:lstStyle/>
        <a:p>
          <a:endParaRPr lang="ru-RU"/>
        </a:p>
      </dgm:t>
    </dgm:pt>
    <dgm:pt modelId="{7A910997-8D64-4E04-B84B-20EF1B358D6E}" type="pres">
      <dgm:prSet presAssocID="{046BA99A-02B9-4148-B20F-29D5DB4D1704}" presName="node" presStyleLbl="node1" presStyleIdx="4" presStyleCnt="6" custScaleX="143743" custScaleY="69796" custRadScaleRad="131997" custRadScaleInc="48408">
        <dgm:presLayoutVars>
          <dgm:bulletEnabled val="1"/>
        </dgm:presLayoutVars>
      </dgm:prSet>
      <dgm:spPr/>
      <dgm:t>
        <a:bodyPr/>
        <a:lstStyle/>
        <a:p>
          <a:endParaRPr lang="ru-RU"/>
        </a:p>
      </dgm:t>
    </dgm:pt>
    <dgm:pt modelId="{0ABE928A-AE38-4633-A4BD-0264F125D21F}" type="pres">
      <dgm:prSet presAssocID="{57F4F562-5645-4714-B9BA-ED6E6ADC8588}" presName="Name9" presStyleLbl="parChTrans1D2" presStyleIdx="5" presStyleCnt="6"/>
      <dgm:spPr/>
      <dgm:t>
        <a:bodyPr/>
        <a:lstStyle/>
        <a:p>
          <a:endParaRPr lang="ru-RU"/>
        </a:p>
      </dgm:t>
    </dgm:pt>
    <dgm:pt modelId="{643CF251-84FC-4543-B59E-D9B5E9113F3A}" type="pres">
      <dgm:prSet presAssocID="{57F4F562-5645-4714-B9BA-ED6E6ADC8588}" presName="connTx" presStyleLbl="parChTrans1D2" presStyleIdx="5" presStyleCnt="6"/>
      <dgm:spPr/>
      <dgm:t>
        <a:bodyPr/>
        <a:lstStyle/>
        <a:p>
          <a:endParaRPr lang="ru-RU"/>
        </a:p>
      </dgm:t>
    </dgm:pt>
    <dgm:pt modelId="{E3B49FD8-F2DF-4C58-A935-1F4260ED61DC}" type="pres">
      <dgm:prSet presAssocID="{10231F3F-B85C-4C11-B6BF-6F535B6D0988}" presName="node" presStyleLbl="node1" presStyleIdx="5" presStyleCnt="6" custScaleX="140133" custScaleY="79170" custRadScaleRad="136473" custRadScaleInc="-36649">
        <dgm:presLayoutVars>
          <dgm:bulletEnabled val="1"/>
        </dgm:presLayoutVars>
      </dgm:prSet>
      <dgm:spPr/>
      <dgm:t>
        <a:bodyPr/>
        <a:lstStyle/>
        <a:p>
          <a:endParaRPr lang="ru-RU"/>
        </a:p>
      </dgm:t>
    </dgm:pt>
  </dgm:ptLst>
  <dgm:cxnLst>
    <dgm:cxn modelId="{2DBA048C-8039-4D2F-BB99-5BC4AB09A791}" type="presOf" srcId="{046BA99A-02B9-4148-B20F-29D5DB4D1704}" destId="{7A910997-8D64-4E04-B84B-20EF1B358D6E}" srcOrd="0" destOrd="0" presId="urn:microsoft.com/office/officeart/2005/8/layout/radial1"/>
    <dgm:cxn modelId="{46C770B8-E96C-439C-BB90-C0CE54AF4E98}" type="presOf" srcId="{3A9D88D8-34CB-4AD4-9DF8-3E2343C11FD0}" destId="{4372871E-8896-419F-A0F9-93E927E7CF25}" srcOrd="1" destOrd="0" presId="urn:microsoft.com/office/officeart/2005/8/layout/radial1"/>
    <dgm:cxn modelId="{125377C5-9976-445A-A94B-2D7793649A92}" type="presOf" srcId="{CB35819A-AEE9-4291-9122-C3C914E59A40}" destId="{0B784243-9C27-4EAA-8BC5-2C6E4AE11FFF}" srcOrd="0" destOrd="0" presId="urn:microsoft.com/office/officeart/2005/8/layout/radial1"/>
    <dgm:cxn modelId="{54091AA4-E415-4DCB-9D02-897F76D21AA8}" type="presOf" srcId="{219FCDAD-BAD0-4E41-8EC0-8179EE0277AB}" destId="{3884B42C-99F2-4C3C-96ED-C661712AFD01}" srcOrd="0" destOrd="0" presId="urn:microsoft.com/office/officeart/2005/8/layout/radial1"/>
    <dgm:cxn modelId="{2B1218C2-B5E4-42AB-9622-CD5BD92A6FCA}" type="presOf" srcId="{EC339335-7BE2-4FF9-9398-F893484F2873}" destId="{788D872D-F9C2-460A-91AC-4452E417EF3D}" srcOrd="1" destOrd="0" presId="urn:microsoft.com/office/officeart/2005/8/layout/radial1"/>
    <dgm:cxn modelId="{2200E5C6-77F0-4AA6-BE01-C44BA9E94F3A}" srcId="{205D5CC8-32D6-4016-86C9-2769E407379B}" destId="{046BA99A-02B9-4148-B20F-29D5DB4D1704}" srcOrd="4" destOrd="0" parTransId="{3A9D88D8-34CB-4AD4-9DF8-3E2343C11FD0}" sibTransId="{3780622D-6772-4D07-AEA2-0B96200A3277}"/>
    <dgm:cxn modelId="{DF1075FE-D281-4102-B868-5DE5CF031D6E}" type="presOf" srcId="{219FCDAD-BAD0-4E41-8EC0-8179EE0277AB}" destId="{F6E31077-58D9-4142-BAB2-032EA9894F4B}" srcOrd="1" destOrd="0" presId="urn:microsoft.com/office/officeart/2005/8/layout/radial1"/>
    <dgm:cxn modelId="{7059B683-479E-48E4-8185-D13EF2CD296D}" type="presOf" srcId="{BFDF9261-13DD-4001-87C8-CFC795627167}" destId="{A27F381F-B9E1-4F34-8274-3D828457B5FB}" srcOrd="1" destOrd="0" presId="urn:microsoft.com/office/officeart/2005/8/layout/radial1"/>
    <dgm:cxn modelId="{54C8B389-CB60-4742-9C8C-FCC1E08D4D46}" type="presOf" srcId="{5E514358-3F3E-4A07-ACC7-ED6EC8AC88D4}" destId="{6D832A72-BE4B-459F-8B2F-F6C6F513FDFB}" srcOrd="0" destOrd="0" presId="urn:microsoft.com/office/officeart/2005/8/layout/radial1"/>
    <dgm:cxn modelId="{7AA3C071-5DEB-4AA1-81BA-3EAEA07C3545}" type="presOf" srcId="{EAC3DC3D-BEB7-4D3A-8398-24FEABA5B469}" destId="{C3DE67F4-CBF9-45F4-A25C-7D7B9F7992C6}" srcOrd="1" destOrd="0" presId="urn:microsoft.com/office/officeart/2005/8/layout/radial1"/>
    <dgm:cxn modelId="{117278DC-924C-437D-A36E-E233521A7253}" srcId="{205D5CC8-32D6-4016-86C9-2769E407379B}" destId="{10231F3F-B85C-4C11-B6BF-6F535B6D0988}" srcOrd="5" destOrd="0" parTransId="{57F4F562-5645-4714-B9BA-ED6E6ADC8588}" sibTransId="{EB1AB847-AED8-4ABE-B8B3-D54D29801622}"/>
    <dgm:cxn modelId="{9338BF1B-79F7-4BE5-80CD-3D000B5F7675}" type="presOf" srcId="{99F91825-C434-4C97-A6D6-269AF97BF68F}" destId="{41ECEB20-B74B-450A-B87A-50F1D8561165}" srcOrd="0" destOrd="0" presId="urn:microsoft.com/office/officeart/2005/8/layout/radial1"/>
    <dgm:cxn modelId="{08BEEE81-38A1-4B39-92DF-A6CCE3635D01}" type="presOf" srcId="{9164077B-9686-49F2-9B8D-25A1A4A5328D}" destId="{5F3409BB-3BD8-45EE-A03F-E2379888CCBE}" srcOrd="0" destOrd="0" presId="urn:microsoft.com/office/officeart/2005/8/layout/radial1"/>
    <dgm:cxn modelId="{E8B58FC6-7839-40D6-B028-3C04612F42E1}" srcId="{205D5CC8-32D6-4016-86C9-2769E407379B}" destId="{99F91825-C434-4C97-A6D6-269AF97BF68F}" srcOrd="1" destOrd="0" parTransId="{EC339335-7BE2-4FF9-9398-F893484F2873}" sibTransId="{A18AF62F-8733-4F62-A63F-17A4075BBB23}"/>
    <dgm:cxn modelId="{73D1EB69-A0C2-4AC1-809C-B0FA3F314E88}" srcId="{205D5CC8-32D6-4016-86C9-2769E407379B}" destId="{9F5D865B-459E-48BE-994E-AF10D7EB800A}" srcOrd="3" destOrd="0" parTransId="{219FCDAD-BAD0-4E41-8EC0-8179EE0277AB}" sibTransId="{A3950B0A-E1B8-44C9-A547-B122AA941DAC}"/>
    <dgm:cxn modelId="{49663761-B3D1-4023-8D1D-C67D4EEC2403}" type="presOf" srcId="{EC339335-7BE2-4FF9-9398-F893484F2873}" destId="{CAA17298-C55F-4E8E-B2F9-9009DF4F4BD1}" srcOrd="0" destOrd="0" presId="urn:microsoft.com/office/officeart/2005/8/layout/radial1"/>
    <dgm:cxn modelId="{AC1D5756-8C1D-455D-9A02-F144FAC773A6}" type="presOf" srcId="{EAC3DC3D-BEB7-4D3A-8398-24FEABA5B469}" destId="{D987231D-13A9-45DE-98D7-BEF1052A5908}" srcOrd="0" destOrd="0" presId="urn:microsoft.com/office/officeart/2005/8/layout/radial1"/>
    <dgm:cxn modelId="{65FFF0D5-A7AB-4F85-8E28-D900A0871930}" type="presOf" srcId="{3A9D88D8-34CB-4AD4-9DF8-3E2343C11FD0}" destId="{0ACF1098-B414-46AB-AF30-8194F239F923}" srcOrd="0" destOrd="0" presId="urn:microsoft.com/office/officeart/2005/8/layout/radial1"/>
    <dgm:cxn modelId="{03FD188F-DE20-4937-99A6-CEEA0DE2A8E9}" srcId="{205D5CC8-32D6-4016-86C9-2769E407379B}" destId="{5E514358-3F3E-4A07-ACC7-ED6EC8AC88D4}" srcOrd="0" destOrd="0" parTransId="{BFDF9261-13DD-4001-87C8-CFC795627167}" sibTransId="{5B740E39-1692-43F8-A287-9E5B3F369D50}"/>
    <dgm:cxn modelId="{C9B43EAC-CB21-4D23-B2EC-6D58F7AD97BD}" type="presOf" srcId="{205D5CC8-32D6-4016-86C9-2769E407379B}" destId="{F0890CDF-8FDE-48E0-BDF8-E7A9B8FBA1E4}" srcOrd="0" destOrd="0" presId="urn:microsoft.com/office/officeart/2005/8/layout/radial1"/>
    <dgm:cxn modelId="{02CC2F07-D9C2-4774-AD97-C960468E6D5B}" srcId="{205D5CC8-32D6-4016-86C9-2769E407379B}" destId="{9164077B-9686-49F2-9B8D-25A1A4A5328D}" srcOrd="2" destOrd="0" parTransId="{EAC3DC3D-BEB7-4D3A-8398-24FEABA5B469}" sibTransId="{36902626-0AD8-4367-AE4C-872D432A78D6}"/>
    <dgm:cxn modelId="{E535C481-02DE-4CD0-9EFA-6DDACF13E881}" type="presOf" srcId="{BFDF9261-13DD-4001-87C8-CFC795627167}" destId="{7802743D-E4AE-4E79-A4D1-359A6E1C63CB}" srcOrd="0" destOrd="0" presId="urn:microsoft.com/office/officeart/2005/8/layout/radial1"/>
    <dgm:cxn modelId="{B607E365-430B-4685-9A9D-396D0D75F890}" srcId="{CB35819A-AEE9-4291-9122-C3C914E59A40}" destId="{205D5CC8-32D6-4016-86C9-2769E407379B}" srcOrd="0" destOrd="0" parTransId="{38DD45E8-709A-42E3-AADC-8E99695998B4}" sibTransId="{8A7DCDE8-C7B6-4D34-9F7D-C5F9C9448C64}"/>
    <dgm:cxn modelId="{86452053-9FA3-4DE2-A667-05E6305D3ABC}" type="presOf" srcId="{57F4F562-5645-4714-B9BA-ED6E6ADC8588}" destId="{0ABE928A-AE38-4633-A4BD-0264F125D21F}" srcOrd="0" destOrd="0" presId="urn:microsoft.com/office/officeart/2005/8/layout/radial1"/>
    <dgm:cxn modelId="{62B5D864-3B39-46D5-AC7C-83EC35BCB46A}" type="presOf" srcId="{9F5D865B-459E-48BE-994E-AF10D7EB800A}" destId="{9A278A4B-A0A0-441E-BAA8-9BC6CE2DF411}" srcOrd="0" destOrd="0" presId="urn:microsoft.com/office/officeart/2005/8/layout/radial1"/>
    <dgm:cxn modelId="{4720929B-2025-4513-B232-E4D8BC7A881C}" type="presOf" srcId="{10231F3F-B85C-4C11-B6BF-6F535B6D0988}" destId="{E3B49FD8-F2DF-4C58-A935-1F4260ED61DC}" srcOrd="0" destOrd="0" presId="urn:microsoft.com/office/officeart/2005/8/layout/radial1"/>
    <dgm:cxn modelId="{A1314456-0B89-485B-9A52-6D95C10B560E}" type="presOf" srcId="{57F4F562-5645-4714-B9BA-ED6E6ADC8588}" destId="{643CF251-84FC-4543-B59E-D9B5E9113F3A}" srcOrd="1" destOrd="0" presId="urn:microsoft.com/office/officeart/2005/8/layout/radial1"/>
    <dgm:cxn modelId="{DBFE686B-6DE9-423E-8D2D-4097E0479F5C}" type="presParOf" srcId="{0B784243-9C27-4EAA-8BC5-2C6E4AE11FFF}" destId="{F0890CDF-8FDE-48E0-BDF8-E7A9B8FBA1E4}" srcOrd="0" destOrd="0" presId="urn:microsoft.com/office/officeart/2005/8/layout/radial1"/>
    <dgm:cxn modelId="{8DEA6A20-78D0-4F98-9F1E-B0CD14A97E6F}" type="presParOf" srcId="{0B784243-9C27-4EAA-8BC5-2C6E4AE11FFF}" destId="{7802743D-E4AE-4E79-A4D1-359A6E1C63CB}" srcOrd="1" destOrd="0" presId="urn:microsoft.com/office/officeart/2005/8/layout/radial1"/>
    <dgm:cxn modelId="{69D677A2-A8B4-477C-B5D1-9A6E6DAB69E7}" type="presParOf" srcId="{7802743D-E4AE-4E79-A4D1-359A6E1C63CB}" destId="{A27F381F-B9E1-4F34-8274-3D828457B5FB}" srcOrd="0" destOrd="0" presId="urn:microsoft.com/office/officeart/2005/8/layout/radial1"/>
    <dgm:cxn modelId="{BA7E7CC5-9C50-47B3-92D7-500AF0D85B54}" type="presParOf" srcId="{0B784243-9C27-4EAA-8BC5-2C6E4AE11FFF}" destId="{6D832A72-BE4B-459F-8B2F-F6C6F513FDFB}" srcOrd="2" destOrd="0" presId="urn:microsoft.com/office/officeart/2005/8/layout/radial1"/>
    <dgm:cxn modelId="{080D95CE-D639-4941-9BAD-4972321EE30F}" type="presParOf" srcId="{0B784243-9C27-4EAA-8BC5-2C6E4AE11FFF}" destId="{CAA17298-C55F-4E8E-B2F9-9009DF4F4BD1}" srcOrd="3" destOrd="0" presId="urn:microsoft.com/office/officeart/2005/8/layout/radial1"/>
    <dgm:cxn modelId="{676946B2-B140-4FE7-8187-E3E8151A04D0}" type="presParOf" srcId="{CAA17298-C55F-4E8E-B2F9-9009DF4F4BD1}" destId="{788D872D-F9C2-460A-91AC-4452E417EF3D}" srcOrd="0" destOrd="0" presId="urn:microsoft.com/office/officeart/2005/8/layout/radial1"/>
    <dgm:cxn modelId="{25E914AE-3718-4AB2-9D05-72E93365B1E6}" type="presParOf" srcId="{0B784243-9C27-4EAA-8BC5-2C6E4AE11FFF}" destId="{41ECEB20-B74B-450A-B87A-50F1D8561165}" srcOrd="4" destOrd="0" presId="urn:microsoft.com/office/officeart/2005/8/layout/radial1"/>
    <dgm:cxn modelId="{DF828C6A-D0DE-4D6F-B15D-305B4CFDBB1E}" type="presParOf" srcId="{0B784243-9C27-4EAA-8BC5-2C6E4AE11FFF}" destId="{D987231D-13A9-45DE-98D7-BEF1052A5908}" srcOrd="5" destOrd="0" presId="urn:microsoft.com/office/officeart/2005/8/layout/radial1"/>
    <dgm:cxn modelId="{3AA9CE0F-DFA2-4146-A8E8-A3CB955A19F6}" type="presParOf" srcId="{D987231D-13A9-45DE-98D7-BEF1052A5908}" destId="{C3DE67F4-CBF9-45F4-A25C-7D7B9F7992C6}" srcOrd="0" destOrd="0" presId="urn:microsoft.com/office/officeart/2005/8/layout/radial1"/>
    <dgm:cxn modelId="{4A81A264-D3EA-407A-B684-8382901774F3}" type="presParOf" srcId="{0B784243-9C27-4EAA-8BC5-2C6E4AE11FFF}" destId="{5F3409BB-3BD8-45EE-A03F-E2379888CCBE}" srcOrd="6" destOrd="0" presId="urn:microsoft.com/office/officeart/2005/8/layout/radial1"/>
    <dgm:cxn modelId="{120252F7-EB88-4B59-9AB9-D64AD5CF7BBE}" type="presParOf" srcId="{0B784243-9C27-4EAA-8BC5-2C6E4AE11FFF}" destId="{3884B42C-99F2-4C3C-96ED-C661712AFD01}" srcOrd="7" destOrd="0" presId="urn:microsoft.com/office/officeart/2005/8/layout/radial1"/>
    <dgm:cxn modelId="{EF5CE050-E93A-47BE-8244-E5F1BB4DCB75}" type="presParOf" srcId="{3884B42C-99F2-4C3C-96ED-C661712AFD01}" destId="{F6E31077-58D9-4142-BAB2-032EA9894F4B}" srcOrd="0" destOrd="0" presId="urn:microsoft.com/office/officeart/2005/8/layout/radial1"/>
    <dgm:cxn modelId="{9D3D04E5-2BDB-450B-B4E7-9E7DE2B68982}" type="presParOf" srcId="{0B784243-9C27-4EAA-8BC5-2C6E4AE11FFF}" destId="{9A278A4B-A0A0-441E-BAA8-9BC6CE2DF411}" srcOrd="8" destOrd="0" presId="urn:microsoft.com/office/officeart/2005/8/layout/radial1"/>
    <dgm:cxn modelId="{D6DFDD4B-7212-47F6-9717-4060405A277E}" type="presParOf" srcId="{0B784243-9C27-4EAA-8BC5-2C6E4AE11FFF}" destId="{0ACF1098-B414-46AB-AF30-8194F239F923}" srcOrd="9" destOrd="0" presId="urn:microsoft.com/office/officeart/2005/8/layout/radial1"/>
    <dgm:cxn modelId="{942AFDA0-8E65-40CE-9FE5-2E8230D7BB59}" type="presParOf" srcId="{0ACF1098-B414-46AB-AF30-8194F239F923}" destId="{4372871E-8896-419F-A0F9-93E927E7CF25}" srcOrd="0" destOrd="0" presId="urn:microsoft.com/office/officeart/2005/8/layout/radial1"/>
    <dgm:cxn modelId="{67B95A2C-E4D8-4288-BC97-066D8E48D7CA}" type="presParOf" srcId="{0B784243-9C27-4EAA-8BC5-2C6E4AE11FFF}" destId="{7A910997-8D64-4E04-B84B-20EF1B358D6E}" srcOrd="10" destOrd="0" presId="urn:microsoft.com/office/officeart/2005/8/layout/radial1"/>
    <dgm:cxn modelId="{10A2983D-85DB-4A4B-91F0-00A215BA1A26}" type="presParOf" srcId="{0B784243-9C27-4EAA-8BC5-2C6E4AE11FFF}" destId="{0ABE928A-AE38-4633-A4BD-0264F125D21F}" srcOrd="11" destOrd="0" presId="urn:microsoft.com/office/officeart/2005/8/layout/radial1"/>
    <dgm:cxn modelId="{D23F86D5-B0D1-434B-9089-C04482E9CBD5}" type="presParOf" srcId="{0ABE928A-AE38-4633-A4BD-0264F125D21F}" destId="{643CF251-84FC-4543-B59E-D9B5E9113F3A}" srcOrd="0" destOrd="0" presId="urn:microsoft.com/office/officeart/2005/8/layout/radial1"/>
    <dgm:cxn modelId="{A6B3C6BA-4733-4FA2-A18E-8228A91D1D67}" type="presParOf" srcId="{0B784243-9C27-4EAA-8BC5-2C6E4AE11FFF}" destId="{E3B49FD8-F2DF-4C58-A935-1F4260ED61DC}"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90CDF-8FDE-48E0-BDF8-E7A9B8FBA1E4}">
      <dsp:nvSpPr>
        <dsp:cNvPr id="0" name=""/>
        <dsp:cNvSpPr/>
      </dsp:nvSpPr>
      <dsp:spPr>
        <a:xfrm>
          <a:off x="2848472" y="1498862"/>
          <a:ext cx="2419662" cy="201999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ru-RU" sz="1100" b="1" kern="1200" dirty="0"/>
            <a:t>ОБРАЗОВАТЕЛЬНАЯ </a:t>
          </a:r>
          <a:r>
            <a:rPr lang="ru-RU" sz="1100" b="1" kern="1200" dirty="0" smtClean="0"/>
            <a:t>ПРОГРАММА «БИЗНЕС-ИНФОРМАТИКА»</a:t>
          </a:r>
          <a:endParaRPr lang="ru-RU" sz="1100" b="1" kern="1200" dirty="0"/>
        </a:p>
      </dsp:txBody>
      <dsp:txXfrm>
        <a:off x="3202823" y="1794683"/>
        <a:ext cx="1710960" cy="1428351"/>
      </dsp:txXfrm>
    </dsp:sp>
    <dsp:sp modelId="{7802743D-E4AE-4E79-A4D1-359A6E1C63CB}">
      <dsp:nvSpPr>
        <dsp:cNvPr id="0" name=""/>
        <dsp:cNvSpPr/>
      </dsp:nvSpPr>
      <dsp:spPr>
        <a:xfrm rot="16121456">
          <a:off x="3836142" y="1289131"/>
          <a:ext cx="389279" cy="30652"/>
        </a:xfrm>
        <a:custGeom>
          <a:avLst/>
          <a:gdLst/>
          <a:ahLst/>
          <a:cxnLst/>
          <a:rect l="0" t="0" r="0" b="0"/>
          <a:pathLst>
            <a:path>
              <a:moveTo>
                <a:pt x="0" y="15326"/>
              </a:moveTo>
              <a:lnTo>
                <a:pt x="389279" y="15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4021050" y="1294725"/>
        <a:ext cx="19463" cy="19463"/>
      </dsp:txXfrm>
    </dsp:sp>
    <dsp:sp modelId="{6D832A72-BE4B-459F-8B2F-F6C6F513FDFB}">
      <dsp:nvSpPr>
        <dsp:cNvPr id="0" name=""/>
        <dsp:cNvSpPr/>
      </dsp:nvSpPr>
      <dsp:spPr>
        <a:xfrm>
          <a:off x="2772069" y="58702"/>
          <a:ext cx="2484511" cy="105119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a:t>Программная </a:t>
          </a:r>
          <a:r>
            <a:rPr lang="ru-RU" sz="1600" b="1" kern="1200" dirty="0" smtClean="0"/>
            <a:t>инженерия, компьютерные науки</a:t>
          </a:r>
          <a:endParaRPr lang="ru-RU" sz="1600" b="1" kern="1200" dirty="0"/>
        </a:p>
      </dsp:txBody>
      <dsp:txXfrm>
        <a:off x="3135917" y="212645"/>
        <a:ext cx="1756815" cy="743305"/>
      </dsp:txXfrm>
    </dsp:sp>
    <dsp:sp modelId="{CAA17298-C55F-4E8E-B2F9-9009DF4F4BD1}">
      <dsp:nvSpPr>
        <dsp:cNvPr id="0" name=""/>
        <dsp:cNvSpPr/>
      </dsp:nvSpPr>
      <dsp:spPr>
        <a:xfrm rot="20399550">
          <a:off x="5162604" y="2063442"/>
          <a:ext cx="153769" cy="30652"/>
        </a:xfrm>
        <a:custGeom>
          <a:avLst/>
          <a:gdLst/>
          <a:ahLst/>
          <a:cxnLst/>
          <a:rect l="0" t="0" r="0" b="0"/>
          <a:pathLst>
            <a:path>
              <a:moveTo>
                <a:pt x="0" y="15326"/>
              </a:moveTo>
              <a:lnTo>
                <a:pt x="153769" y="15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235644" y="2074924"/>
        <a:ext cx="7688" cy="7688"/>
      </dsp:txXfrm>
    </dsp:sp>
    <dsp:sp modelId="{41ECEB20-B74B-450A-B87A-50F1D8561165}">
      <dsp:nvSpPr>
        <dsp:cNvPr id="0" name=""/>
        <dsp:cNvSpPr/>
      </dsp:nvSpPr>
      <dsp:spPr>
        <a:xfrm>
          <a:off x="5048459" y="274727"/>
          <a:ext cx="3812162" cy="2359119"/>
        </a:xfrm>
        <a:prstGeom prst="ellipse">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ru-RU" sz="2800" b="1" kern="1200" dirty="0" smtClean="0"/>
            <a:t>ИТ-технологии</a:t>
          </a:r>
          <a:endParaRPr lang="ru-RU" sz="2800" b="1" kern="1200" dirty="0"/>
        </a:p>
      </dsp:txBody>
      <dsp:txXfrm>
        <a:off x="5606737" y="620212"/>
        <a:ext cx="2695606" cy="1668149"/>
      </dsp:txXfrm>
    </dsp:sp>
    <dsp:sp modelId="{D987231D-13A9-45DE-98D7-BEF1052A5908}">
      <dsp:nvSpPr>
        <dsp:cNvPr id="0" name=""/>
        <dsp:cNvSpPr/>
      </dsp:nvSpPr>
      <dsp:spPr>
        <a:xfrm rot="1474680">
          <a:off x="5092744" y="3100875"/>
          <a:ext cx="586913" cy="30652"/>
        </a:xfrm>
        <a:custGeom>
          <a:avLst/>
          <a:gdLst/>
          <a:ahLst/>
          <a:cxnLst/>
          <a:rect l="0" t="0" r="0" b="0"/>
          <a:pathLst>
            <a:path>
              <a:moveTo>
                <a:pt x="0" y="15326"/>
              </a:moveTo>
              <a:lnTo>
                <a:pt x="586913" y="15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371528" y="3101528"/>
        <a:ext cx="29345" cy="29345"/>
      </dsp:txXfrm>
    </dsp:sp>
    <dsp:sp modelId="{5F3409BB-3BD8-45EE-A03F-E2379888CCBE}">
      <dsp:nvSpPr>
        <dsp:cNvPr id="0" name=""/>
        <dsp:cNvSpPr/>
      </dsp:nvSpPr>
      <dsp:spPr>
        <a:xfrm>
          <a:off x="5296737" y="2939016"/>
          <a:ext cx="3057094" cy="167076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ru-RU" sz="2800" b="1" kern="1200" dirty="0" smtClean="0"/>
            <a:t>Математика</a:t>
          </a:r>
          <a:endParaRPr lang="ru-RU" sz="2800" b="1" kern="1200" dirty="0"/>
        </a:p>
      </dsp:txBody>
      <dsp:txXfrm>
        <a:off x="5744438" y="3183693"/>
        <a:ext cx="2161692" cy="1181407"/>
      </dsp:txXfrm>
    </dsp:sp>
    <dsp:sp modelId="{3884B42C-99F2-4C3C-96ED-C661712AFD01}">
      <dsp:nvSpPr>
        <dsp:cNvPr id="0" name=""/>
        <dsp:cNvSpPr/>
      </dsp:nvSpPr>
      <dsp:spPr>
        <a:xfrm rot="6136941">
          <a:off x="3739953" y="3569437"/>
          <a:ext cx="168225" cy="30652"/>
        </a:xfrm>
        <a:custGeom>
          <a:avLst/>
          <a:gdLst/>
          <a:ahLst/>
          <a:cxnLst/>
          <a:rect l="0" t="0" r="0" b="0"/>
          <a:pathLst>
            <a:path>
              <a:moveTo>
                <a:pt x="0" y="15326"/>
              </a:moveTo>
              <a:lnTo>
                <a:pt x="168225" y="15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819860" y="3580558"/>
        <a:ext cx="8411" cy="8411"/>
      </dsp:txXfrm>
    </dsp:sp>
    <dsp:sp modelId="{9A278A4B-A0A0-441E-BAA8-9BC6CE2DF411}">
      <dsp:nvSpPr>
        <dsp:cNvPr id="0" name=""/>
        <dsp:cNvSpPr/>
      </dsp:nvSpPr>
      <dsp:spPr>
        <a:xfrm>
          <a:off x="2056376" y="3659110"/>
          <a:ext cx="3098113" cy="1859765"/>
        </a:xfrm>
        <a:prstGeom prst="ellipse">
          <a:avLst/>
        </a:prstGeom>
        <a:solidFill>
          <a:schemeClr val="accent3">
            <a:hueOff val="0"/>
            <a:satOff val="0"/>
            <a:lumOff val="-6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ru-RU" sz="2800" b="1" kern="1200" dirty="0"/>
            <a:t>Экономика</a:t>
          </a:r>
        </a:p>
      </dsp:txBody>
      <dsp:txXfrm>
        <a:off x="2510084" y="3931466"/>
        <a:ext cx="2190697" cy="1315053"/>
      </dsp:txXfrm>
    </dsp:sp>
    <dsp:sp modelId="{0ACF1098-B414-46AB-AF30-8194F239F923}">
      <dsp:nvSpPr>
        <dsp:cNvPr id="0" name=""/>
        <dsp:cNvSpPr/>
      </dsp:nvSpPr>
      <dsp:spPr>
        <a:xfrm rot="9787065">
          <a:off x="2469493" y="2905649"/>
          <a:ext cx="461730" cy="30652"/>
        </a:xfrm>
        <a:custGeom>
          <a:avLst/>
          <a:gdLst/>
          <a:ahLst/>
          <a:cxnLst/>
          <a:rect l="0" t="0" r="0" b="0"/>
          <a:pathLst>
            <a:path>
              <a:moveTo>
                <a:pt x="0" y="15326"/>
              </a:moveTo>
              <a:lnTo>
                <a:pt x="461730" y="15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688815" y="2909432"/>
        <a:ext cx="23086" cy="23086"/>
      </dsp:txXfrm>
    </dsp:sp>
    <dsp:sp modelId="{7A910997-8D64-4E04-B84B-20EF1B358D6E}">
      <dsp:nvSpPr>
        <dsp:cNvPr id="0" name=""/>
        <dsp:cNvSpPr/>
      </dsp:nvSpPr>
      <dsp:spPr>
        <a:xfrm>
          <a:off x="451894" y="2737638"/>
          <a:ext cx="2194326" cy="1065479"/>
        </a:xfrm>
        <a:prstGeom prst="ellipse">
          <a:avLst/>
        </a:prstGeom>
        <a:solidFill>
          <a:schemeClr val="accent3">
            <a:hueOff val="0"/>
            <a:satOff val="0"/>
            <a:lumOff val="-8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a:t>Менеджмент</a:t>
          </a:r>
        </a:p>
      </dsp:txBody>
      <dsp:txXfrm>
        <a:off x="773246" y="2893674"/>
        <a:ext cx="1551622" cy="753407"/>
      </dsp:txXfrm>
    </dsp:sp>
    <dsp:sp modelId="{0ABE928A-AE38-4633-A4BD-0264F125D21F}">
      <dsp:nvSpPr>
        <dsp:cNvPr id="0" name=""/>
        <dsp:cNvSpPr/>
      </dsp:nvSpPr>
      <dsp:spPr>
        <a:xfrm rot="11873976">
          <a:off x="2428959" y="2050198"/>
          <a:ext cx="513441" cy="30652"/>
        </a:xfrm>
        <a:custGeom>
          <a:avLst/>
          <a:gdLst/>
          <a:ahLst/>
          <a:cxnLst/>
          <a:rect l="0" t="0" r="0" b="0"/>
          <a:pathLst>
            <a:path>
              <a:moveTo>
                <a:pt x="0" y="15326"/>
              </a:moveTo>
              <a:lnTo>
                <a:pt x="513441" y="15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672844" y="2052688"/>
        <a:ext cx="25672" cy="25672"/>
      </dsp:txXfrm>
    </dsp:sp>
    <dsp:sp modelId="{E3B49FD8-F2DF-4C58-A935-1F4260ED61DC}">
      <dsp:nvSpPr>
        <dsp:cNvPr id="0" name=""/>
        <dsp:cNvSpPr/>
      </dsp:nvSpPr>
      <dsp:spPr>
        <a:xfrm>
          <a:off x="443200" y="1082417"/>
          <a:ext cx="2139217" cy="1208579"/>
        </a:xfrm>
        <a:prstGeom prst="ellipse">
          <a:avLst/>
        </a:prstGeom>
        <a:solidFill>
          <a:schemeClr val="accent3">
            <a:hueOff val="0"/>
            <a:satOff val="0"/>
            <a:lumOff val="-10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solidFill>
                <a:srgbClr val="FF9900"/>
              </a:solidFill>
            </a:rPr>
            <a:t>Проектная работа и стажировки</a:t>
          </a:r>
          <a:endParaRPr lang="ru-RU" sz="1400" b="1" kern="1200" dirty="0">
            <a:solidFill>
              <a:srgbClr val="FF9900"/>
            </a:solidFill>
          </a:endParaRPr>
        </a:p>
      </dsp:txBody>
      <dsp:txXfrm>
        <a:off x="756481" y="1259409"/>
        <a:ext cx="1512655" cy="85459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7258AD9D-F532-4862-9923-99F2FAA6A60F}" type="datetimeFigureOut">
              <a:rPr lang="ru-RU"/>
              <a:pPr>
                <a:defRPr/>
              </a:pPr>
              <a:t>07.12.2018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E62A2BC8-DFB3-4C53-BD2A-B5D1B6F990A1}" type="slidenum">
              <a:rPr lang="ru-RU"/>
              <a:pPr>
                <a:defRPr/>
              </a:pPr>
              <a:t>‹#›</a:t>
            </a:fld>
            <a:endParaRPr lang="ru-RU"/>
          </a:p>
        </p:txBody>
      </p:sp>
    </p:spTree>
    <p:extLst>
      <p:ext uri="{BB962C8B-B14F-4D97-AF65-F5344CB8AC3E}">
        <p14:creationId xmlns:p14="http://schemas.microsoft.com/office/powerpoint/2010/main" val="1611400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53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51B9F65-BCB9-4FDB-BDE1-7CCB81E21FA7}" type="slidenum">
              <a:rPr lang="ru-RU" altLang="ru-RU" smtClean="0"/>
              <a:pPr eaLnBrk="1" hangingPunct="1"/>
              <a:t>31</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C4FCED1-8130-4B12-8E71-EA8E2E040811}" type="slidenum">
              <a:rPr lang="ru-RU"/>
              <a:pPr>
                <a:defRPr/>
              </a:pPr>
              <a:t>‹#›</a:t>
            </a:fld>
            <a:endParaRPr lang="ru-RU"/>
          </a:p>
        </p:txBody>
      </p:sp>
    </p:spTree>
    <p:extLst>
      <p:ext uri="{BB962C8B-B14F-4D97-AF65-F5344CB8AC3E}">
        <p14:creationId xmlns:p14="http://schemas.microsoft.com/office/powerpoint/2010/main" val="345978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101533B-18C1-4050-A3C8-CBD6B254CFA6}" type="slidenum">
              <a:rPr lang="ru-RU"/>
              <a:pPr>
                <a:defRPr/>
              </a:pPr>
              <a:t>‹#›</a:t>
            </a:fld>
            <a:endParaRPr lang="ru-RU"/>
          </a:p>
        </p:txBody>
      </p:sp>
    </p:spTree>
    <p:extLst>
      <p:ext uri="{BB962C8B-B14F-4D97-AF65-F5344CB8AC3E}">
        <p14:creationId xmlns:p14="http://schemas.microsoft.com/office/powerpoint/2010/main" val="15717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1E7E745-B073-4064-8C2A-1BE860ED1EB4}" type="slidenum">
              <a:rPr lang="ru-RU"/>
              <a:pPr>
                <a:defRPr/>
              </a:pPr>
              <a:t>‹#›</a:t>
            </a:fld>
            <a:endParaRPr lang="ru-RU"/>
          </a:p>
        </p:txBody>
      </p:sp>
    </p:spTree>
    <p:extLst>
      <p:ext uri="{BB962C8B-B14F-4D97-AF65-F5344CB8AC3E}">
        <p14:creationId xmlns:p14="http://schemas.microsoft.com/office/powerpoint/2010/main" val="153343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F22E2C7-714C-4CB3-8534-EC56E1111AFD}" type="slidenum">
              <a:rPr lang="ru-RU"/>
              <a:pPr>
                <a:defRPr/>
              </a:pPr>
              <a:t>‹#›</a:t>
            </a:fld>
            <a:endParaRPr lang="ru-RU"/>
          </a:p>
        </p:txBody>
      </p:sp>
    </p:spTree>
    <p:extLst>
      <p:ext uri="{BB962C8B-B14F-4D97-AF65-F5344CB8AC3E}">
        <p14:creationId xmlns:p14="http://schemas.microsoft.com/office/powerpoint/2010/main" val="95732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EF2492E-D02E-4B78-9939-2E3A722DFB60}" type="slidenum">
              <a:rPr lang="ru-RU"/>
              <a:pPr>
                <a:defRPr/>
              </a:pPr>
              <a:t>‹#›</a:t>
            </a:fld>
            <a:endParaRPr lang="ru-RU"/>
          </a:p>
        </p:txBody>
      </p:sp>
    </p:spTree>
    <p:extLst>
      <p:ext uri="{BB962C8B-B14F-4D97-AF65-F5344CB8AC3E}">
        <p14:creationId xmlns:p14="http://schemas.microsoft.com/office/powerpoint/2010/main" val="163602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22974FD-ABA5-49EF-B900-4E3D4FF00DC4}" type="slidenum">
              <a:rPr lang="ru-RU"/>
              <a:pPr>
                <a:defRPr/>
              </a:pPr>
              <a:t>‹#›</a:t>
            </a:fld>
            <a:endParaRPr lang="ru-RU"/>
          </a:p>
        </p:txBody>
      </p:sp>
    </p:spTree>
    <p:extLst>
      <p:ext uri="{BB962C8B-B14F-4D97-AF65-F5344CB8AC3E}">
        <p14:creationId xmlns:p14="http://schemas.microsoft.com/office/powerpoint/2010/main" val="341505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75F83FAC-094A-4513-950B-8BC76D5CF6DA}" type="slidenum">
              <a:rPr lang="ru-RU"/>
              <a:pPr>
                <a:defRPr/>
              </a:pPr>
              <a:t>‹#›</a:t>
            </a:fld>
            <a:endParaRPr lang="ru-RU"/>
          </a:p>
        </p:txBody>
      </p:sp>
    </p:spTree>
    <p:extLst>
      <p:ext uri="{BB962C8B-B14F-4D97-AF65-F5344CB8AC3E}">
        <p14:creationId xmlns:p14="http://schemas.microsoft.com/office/powerpoint/2010/main" val="24787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B2273B4-360B-445C-9792-5D8A29D4E6CB}" type="slidenum">
              <a:rPr lang="ru-RU"/>
              <a:pPr>
                <a:defRPr/>
              </a:pPr>
              <a:t>‹#›</a:t>
            </a:fld>
            <a:endParaRPr lang="ru-RU"/>
          </a:p>
        </p:txBody>
      </p:sp>
    </p:spTree>
    <p:extLst>
      <p:ext uri="{BB962C8B-B14F-4D97-AF65-F5344CB8AC3E}">
        <p14:creationId xmlns:p14="http://schemas.microsoft.com/office/powerpoint/2010/main" val="15965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FBBE0791-BE59-46BF-84AF-514380B916A2}" type="slidenum">
              <a:rPr lang="ru-RU"/>
              <a:pPr>
                <a:defRPr/>
              </a:pPr>
              <a:t>‹#›</a:t>
            </a:fld>
            <a:endParaRPr lang="ru-RU"/>
          </a:p>
        </p:txBody>
      </p:sp>
    </p:spTree>
    <p:extLst>
      <p:ext uri="{BB962C8B-B14F-4D97-AF65-F5344CB8AC3E}">
        <p14:creationId xmlns:p14="http://schemas.microsoft.com/office/powerpoint/2010/main" val="1339759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6DD9EA9-B006-42BE-8C5E-1472EA3D6883}" type="slidenum">
              <a:rPr lang="ru-RU"/>
              <a:pPr>
                <a:defRPr/>
              </a:pPr>
              <a:t>‹#›</a:t>
            </a:fld>
            <a:endParaRPr lang="ru-RU"/>
          </a:p>
        </p:txBody>
      </p:sp>
    </p:spTree>
    <p:extLst>
      <p:ext uri="{BB962C8B-B14F-4D97-AF65-F5344CB8AC3E}">
        <p14:creationId xmlns:p14="http://schemas.microsoft.com/office/powerpoint/2010/main" val="384289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6BB56A5-C3AA-4EA4-9F96-F6C3A61BC014}" type="slidenum">
              <a:rPr lang="ru-RU"/>
              <a:pPr>
                <a:defRPr/>
              </a:pPr>
              <a:t>‹#›</a:t>
            </a:fld>
            <a:endParaRPr lang="ru-RU"/>
          </a:p>
        </p:txBody>
      </p:sp>
    </p:spTree>
    <p:extLst>
      <p:ext uri="{BB962C8B-B14F-4D97-AF65-F5344CB8AC3E}">
        <p14:creationId xmlns:p14="http://schemas.microsoft.com/office/powerpoint/2010/main" val="3326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150A3C76-7FF9-4FBF-97D0-EF39C4EAF1A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lymp.hse.ru/projects/"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hse.ru/dost2019" TargetMode="External"/><Relationship Id="rId2" Type="http://schemas.openxmlformats.org/officeDocument/2006/relationships/hyperlink" Target="https://www.hse.ru/ba/bi/"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olymp.hse.ru/projects"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olymp.hse.ru/project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hse.ru/org/persons/37253680" TargetMode="External"/><Relationship Id="rId4" Type="http://schemas.openxmlformats.org/officeDocument/2006/relationships/hyperlink" Target="mailto:vsamodurov@hse.r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85334" y="1412776"/>
            <a:ext cx="8964613" cy="3746500"/>
          </a:xfrm>
        </p:spPr>
        <p:txBody>
          <a:bodyPr/>
          <a:lstStyle/>
          <a:p>
            <a:pPr algn="l" eaLnBrk="1" hangingPunct="1">
              <a:defRPr/>
            </a:pPr>
            <a:r>
              <a:rPr lang="ru-RU" b="1" dirty="0" smtClean="0">
                <a:solidFill>
                  <a:srgbClr val="002060"/>
                </a:solidFill>
                <a:effectLst>
                  <a:outerShdw blurRad="38100" dist="38100" dir="2700000" algn="tl">
                    <a:srgbClr val="C0C0C0"/>
                  </a:outerShdw>
                </a:effectLst>
              </a:rPr>
              <a:t>«</a:t>
            </a:r>
            <a:r>
              <a:rPr lang="ru-RU" b="1" dirty="0">
                <a:solidFill>
                  <a:srgbClr val="002060"/>
                </a:solidFill>
                <a:effectLst>
                  <a:outerShdw blurRad="38100" dist="38100" dir="2700000" algn="tl">
                    <a:srgbClr val="C0C0C0"/>
                  </a:outerShdw>
                </a:effectLst>
              </a:rPr>
              <a:t>Бизнес-информатика</a:t>
            </a:r>
            <a:r>
              <a:rPr lang="ru-RU" b="1" dirty="0" smtClean="0">
                <a:solidFill>
                  <a:srgbClr val="002060"/>
                </a:solidFill>
                <a:effectLst>
                  <a:outerShdw blurRad="38100" dist="38100" dir="2700000" algn="tl">
                    <a:srgbClr val="C0C0C0"/>
                  </a:outerShdw>
                </a:effectLst>
              </a:rPr>
              <a:t>», конкурс «Высший пилотаж»</a:t>
            </a:r>
            <a:r>
              <a:rPr lang="ru-RU" b="1" dirty="0" smtClean="0">
                <a:solidFill>
                  <a:srgbClr val="002060"/>
                </a:solidFill>
                <a:effectLst>
                  <a:outerShdw blurRad="38100" dist="38100" dir="2700000" algn="tl">
                    <a:srgbClr val="C0C0C0"/>
                  </a:outerShdw>
                </a:effectLst>
              </a:rPr>
              <a:t/>
            </a:r>
            <a:br>
              <a:rPr lang="ru-RU" b="1" dirty="0" smtClean="0">
                <a:solidFill>
                  <a:srgbClr val="002060"/>
                </a:solidFill>
                <a:effectLst>
                  <a:outerShdw blurRad="38100" dist="38100" dir="2700000" algn="tl">
                    <a:srgbClr val="C0C0C0"/>
                  </a:outerShdw>
                </a:effectLst>
              </a:rPr>
            </a:br>
            <a:r>
              <a:rPr lang="ru-RU" sz="3000" b="1" dirty="0" smtClean="0">
                <a:solidFill>
                  <a:srgbClr val="002060"/>
                </a:solidFill>
                <a:effectLst>
                  <a:outerShdw blurRad="38100" dist="38100" dir="2700000" algn="tl">
                    <a:srgbClr val="C0C0C0"/>
                  </a:outerShdw>
                </a:effectLst>
              </a:rPr>
              <a:t/>
            </a:r>
            <a:br>
              <a:rPr lang="ru-RU" sz="3000" b="1" dirty="0" smtClean="0">
                <a:solidFill>
                  <a:srgbClr val="002060"/>
                </a:solidFill>
                <a:effectLst>
                  <a:outerShdw blurRad="38100" dist="38100" dir="2700000" algn="tl">
                    <a:srgbClr val="C0C0C0"/>
                  </a:outerShdw>
                </a:effectLst>
              </a:rPr>
            </a:br>
            <a:r>
              <a:rPr lang="ru-RU" sz="4000" b="1" dirty="0">
                <a:solidFill>
                  <a:srgbClr val="FF0000"/>
                </a:solidFill>
                <a:effectLst>
                  <a:outerShdw blurRad="38100" dist="38100" dir="2700000" algn="tl">
                    <a:srgbClr val="000000">
                      <a:alpha val="43137"/>
                    </a:srgbClr>
                  </a:outerShdw>
                </a:effectLst>
              </a:rPr>
              <a:t>1. </a:t>
            </a:r>
            <a:r>
              <a:rPr lang="ru-RU" sz="4000" b="1" dirty="0" smtClean="0">
                <a:solidFill>
                  <a:srgbClr val="FF0000"/>
                </a:solidFill>
                <a:effectLst>
                  <a:outerShdw blurRad="38100" dist="38100" dir="2700000" algn="tl">
                    <a:srgbClr val="000000">
                      <a:alpha val="43137"/>
                    </a:srgbClr>
                  </a:outerShdw>
                </a:effectLst>
              </a:rPr>
              <a:t>Секция </a:t>
            </a:r>
            <a:r>
              <a:rPr lang="ru-RU" sz="4000" b="1" dirty="0">
                <a:solidFill>
                  <a:srgbClr val="FF0000"/>
                </a:solidFill>
                <a:effectLst>
                  <a:outerShdw blurRad="38100" dist="38100" dir="2700000" algn="tl">
                    <a:srgbClr val="000000">
                      <a:alpha val="43137"/>
                    </a:srgbClr>
                  </a:outerShdw>
                </a:effectLst>
              </a:rPr>
              <a:t>«Большие ожидания»</a:t>
            </a:r>
            <a:br>
              <a:rPr lang="ru-RU" sz="4000" b="1" dirty="0">
                <a:solidFill>
                  <a:srgbClr val="FF0000"/>
                </a:solidFill>
                <a:effectLst>
                  <a:outerShdw blurRad="38100" dist="38100" dir="2700000" algn="tl">
                    <a:srgbClr val="000000">
                      <a:alpha val="43137"/>
                    </a:srgbClr>
                  </a:outerShdw>
                </a:effectLst>
              </a:rPr>
            </a:br>
            <a:r>
              <a:rPr lang="ru-RU" sz="4000" b="1" dirty="0" smtClean="0">
                <a:solidFill>
                  <a:srgbClr val="FF0000"/>
                </a:solidFill>
                <a:effectLst>
                  <a:outerShdw blurRad="38100" dist="38100" dir="2700000" algn="tl">
                    <a:srgbClr val="000000">
                      <a:alpha val="43137"/>
                    </a:srgbClr>
                  </a:outerShdw>
                </a:effectLst>
              </a:rPr>
              <a:t>2</a:t>
            </a:r>
            <a:r>
              <a:rPr lang="ru-RU" sz="4000" b="1" dirty="0">
                <a:solidFill>
                  <a:srgbClr val="FF0000"/>
                </a:solidFill>
                <a:effectLst>
                  <a:outerShdw blurRad="38100" dist="38100" dir="2700000" algn="tl">
                    <a:srgbClr val="000000">
                      <a:alpha val="43137"/>
                    </a:srgbClr>
                  </a:outerShdw>
                </a:effectLst>
              </a:rPr>
              <a:t>. Секция «Школа 4.0»</a:t>
            </a:r>
            <a:r>
              <a:rPr lang="ru-RU" sz="3200" b="1" dirty="0"/>
              <a:t/>
            </a:r>
            <a:br>
              <a:rPr lang="ru-RU" sz="3200" b="1" dirty="0"/>
            </a:br>
            <a:r>
              <a:rPr lang="ru-RU" sz="3200" b="1" dirty="0" smtClean="0">
                <a:solidFill>
                  <a:srgbClr val="FF0000"/>
                </a:solidFill>
                <a:effectLst>
                  <a:outerShdw blurRad="38100" dist="38100" dir="2700000" algn="tl">
                    <a:srgbClr val="C0C0C0"/>
                  </a:outerShdw>
                </a:effectLst>
              </a:rPr>
              <a:t/>
            </a:r>
            <a:br>
              <a:rPr lang="ru-RU" sz="3200" b="1" dirty="0" smtClean="0">
                <a:solidFill>
                  <a:srgbClr val="FF0000"/>
                </a:solidFill>
                <a:effectLst>
                  <a:outerShdw blurRad="38100" dist="38100" dir="2700000" algn="tl">
                    <a:srgbClr val="C0C0C0"/>
                  </a:outerShdw>
                </a:effectLst>
              </a:rPr>
            </a:br>
            <a:r>
              <a:rPr lang="ru-RU" sz="2800" b="1" dirty="0" smtClean="0">
                <a:solidFill>
                  <a:srgbClr val="002060"/>
                </a:solidFill>
                <a:effectLst>
                  <a:outerShdw blurRad="38100" dist="38100" dir="2700000" algn="tl">
                    <a:srgbClr val="C0C0C0"/>
                  </a:outerShdw>
                </a:effectLst>
              </a:rPr>
              <a:t/>
            </a:r>
            <a:br>
              <a:rPr lang="ru-RU" sz="2800" b="1" dirty="0" smtClean="0">
                <a:solidFill>
                  <a:srgbClr val="002060"/>
                </a:solidFill>
                <a:effectLst>
                  <a:outerShdw blurRad="38100" dist="38100" dir="2700000" algn="tl">
                    <a:srgbClr val="C0C0C0"/>
                  </a:outerShdw>
                </a:effectLst>
              </a:rPr>
            </a:br>
            <a:endParaRPr lang="en-US" sz="2000" b="1" dirty="0" smtClean="0">
              <a:solidFill>
                <a:srgbClr val="002060"/>
              </a:solidFill>
              <a:effectLst>
                <a:outerShdw blurRad="38100" dist="38100" dir="2700000" algn="tl">
                  <a:srgbClr val="C0C0C0"/>
                </a:outerShdw>
              </a:effectLst>
            </a:endParaRPr>
          </a:p>
        </p:txBody>
      </p:sp>
      <p:sp>
        <p:nvSpPr>
          <p:cNvPr id="2051" name="Rectangle 4"/>
          <p:cNvSpPr>
            <a:spLocks noGrp="1" noChangeArrowheads="1"/>
          </p:cNvSpPr>
          <p:nvPr>
            <p:ph type="subTitle" idx="4294967295"/>
          </p:nvPr>
        </p:nvSpPr>
        <p:spPr>
          <a:xfrm>
            <a:off x="1763712" y="188913"/>
            <a:ext cx="7040309" cy="863600"/>
          </a:xfrm>
        </p:spPr>
        <p:txBody>
          <a:bodyPr/>
          <a:lstStyle/>
          <a:p>
            <a:pPr marL="0" indent="0" algn="ctr">
              <a:lnSpc>
                <a:spcPct val="90000"/>
              </a:lnSpc>
              <a:buFontTx/>
              <a:buNone/>
            </a:pPr>
            <a:r>
              <a:rPr lang="ru-RU" altLang="ru-RU" dirty="0" smtClean="0">
                <a:solidFill>
                  <a:schemeClr val="bg1"/>
                </a:solidFill>
              </a:rPr>
              <a:t>Высшая школа экономики</a:t>
            </a:r>
          </a:p>
          <a:p>
            <a:pPr marL="0" indent="0" algn="ctr">
              <a:lnSpc>
                <a:spcPct val="90000"/>
              </a:lnSpc>
              <a:buFontTx/>
              <a:buNone/>
            </a:pPr>
            <a:r>
              <a:rPr lang="ru-RU" altLang="ru-RU" sz="1800" dirty="0" smtClean="0">
                <a:solidFill>
                  <a:schemeClr val="bg1"/>
                </a:solidFill>
              </a:rPr>
              <a:t>Национальный исследовательский университет</a:t>
            </a:r>
          </a:p>
        </p:txBody>
      </p:sp>
      <p:sp>
        <p:nvSpPr>
          <p:cNvPr id="3" name="Прямоугольник 2"/>
          <p:cNvSpPr/>
          <p:nvPr/>
        </p:nvSpPr>
        <p:spPr>
          <a:xfrm>
            <a:off x="0" y="5934670"/>
            <a:ext cx="9144000" cy="1046440"/>
          </a:xfrm>
          <a:prstGeom prst="rect">
            <a:avLst/>
          </a:prstGeom>
          <a:solidFill>
            <a:schemeClr val="bg1"/>
          </a:solidFill>
        </p:spPr>
        <p:txBody>
          <a:bodyPr wrap="square">
            <a:spAutoFit/>
          </a:bodyPr>
          <a:lstStyle/>
          <a:p>
            <a:r>
              <a:rPr lang="ru-RU" sz="2000" dirty="0"/>
              <a:t>Актуальная информация о порядке и сроках проведения, а также условиях регистрации на конкурс - на сайте </a:t>
            </a:r>
            <a:r>
              <a:rPr lang="ru-RU" sz="2400" dirty="0">
                <a:hlinkClick r:id="rId2"/>
              </a:rPr>
              <a:t>http://olymp.hse.ru/projects</a:t>
            </a:r>
            <a:r>
              <a:rPr lang="ru-RU" sz="2400" dirty="0" smtClean="0">
                <a:hlinkClick r:id="rId2"/>
              </a:rPr>
              <a:t>/</a:t>
            </a:r>
            <a:r>
              <a:rPr lang="ru-RU" sz="2400" dirty="0" smtClean="0"/>
              <a:t> </a:t>
            </a:r>
            <a:r>
              <a:rPr lang="ru-RU" dirty="0"/>
              <a:t/>
            </a:r>
            <a:br>
              <a:rPr lang="ru-RU" dirty="0"/>
            </a:br>
            <a:endParaRPr lang="ru-RU" dirty="0"/>
          </a:p>
        </p:txBody>
      </p:sp>
      <p:sp>
        <p:nvSpPr>
          <p:cNvPr id="8" name="Прямоугольник 7"/>
          <p:cNvSpPr/>
          <p:nvPr/>
        </p:nvSpPr>
        <p:spPr>
          <a:xfrm>
            <a:off x="-1" y="4869160"/>
            <a:ext cx="9135285" cy="836712"/>
          </a:xfrm>
          <a:prstGeom prst="rect">
            <a:avLst/>
          </a:prstGeom>
          <a:solidFill>
            <a:schemeClr val="bg1"/>
          </a:solidFill>
        </p:spPr>
        <p:txBody>
          <a:bodyPr wrap="square">
            <a:spAutoFit/>
          </a:bodyPr>
          <a:lstStyle/>
          <a:p>
            <a:r>
              <a:rPr lang="ru-RU" sz="2400" b="1" dirty="0" smtClean="0">
                <a:effectLst>
                  <a:outerShdw blurRad="38100" dist="38100" dir="2700000" algn="tl">
                    <a:srgbClr val="000000">
                      <a:alpha val="43137"/>
                    </a:srgbClr>
                  </a:outerShdw>
                </a:effectLst>
              </a:rPr>
              <a:t>К.ф.-</a:t>
            </a:r>
            <a:r>
              <a:rPr lang="ru-RU" sz="2400" b="1" dirty="0" smtClean="0">
                <a:effectLst>
                  <a:outerShdw blurRad="38100" dist="38100" dir="2700000" algn="tl">
                    <a:srgbClr val="000000">
                      <a:alpha val="43137"/>
                    </a:srgbClr>
                  </a:outerShdw>
                </a:effectLst>
              </a:rPr>
              <a:t>м.н. </a:t>
            </a:r>
            <a:r>
              <a:rPr lang="ru-RU" sz="2400" b="1" dirty="0" smtClean="0">
                <a:effectLst>
                  <a:outerShdw blurRad="38100" dist="38100" dir="2700000" algn="tl">
                    <a:srgbClr val="000000">
                      <a:alpha val="43137"/>
                    </a:srgbClr>
                  </a:outerShdw>
                </a:effectLst>
              </a:rPr>
              <a:t>Самодуров </a:t>
            </a:r>
            <a:r>
              <a:rPr lang="ru-RU" sz="2400" b="1" dirty="0">
                <a:effectLst>
                  <a:outerShdw blurRad="38100" dist="38100" dir="2700000" algn="tl">
                    <a:srgbClr val="000000">
                      <a:alpha val="43137"/>
                    </a:srgbClr>
                  </a:outerShdw>
                </a:effectLst>
              </a:rPr>
              <a:t>Владимир </a:t>
            </a:r>
            <a:r>
              <a:rPr lang="ru-RU" sz="2400" b="1" dirty="0" smtClean="0">
                <a:effectLst>
                  <a:outerShdw blurRad="38100" dist="38100" dir="2700000" algn="tl">
                    <a:srgbClr val="000000">
                      <a:alpha val="43137"/>
                    </a:srgbClr>
                  </a:outerShdw>
                </a:effectLst>
              </a:rPr>
              <a:t>Алексеевич, </a:t>
            </a:r>
            <a:r>
              <a:rPr lang="ru-RU" sz="2400" b="1" dirty="0" err="1" smtClean="0">
                <a:effectLst>
                  <a:outerShdw blurRad="38100" dist="38100" dir="2700000" algn="tl">
                    <a:srgbClr val="000000">
                      <a:alpha val="43137"/>
                    </a:srgbClr>
                  </a:outerShdw>
                </a:effectLst>
              </a:rPr>
              <a:t>зам.рук</a:t>
            </a:r>
            <a:r>
              <a:rPr lang="ru-RU" sz="2400" b="1" dirty="0" smtClean="0">
                <a:effectLst>
                  <a:outerShdw blurRad="38100" dist="38100" dir="2700000" algn="tl">
                    <a:srgbClr val="000000">
                      <a:alpha val="43137"/>
                    </a:srgbClr>
                  </a:outerShdw>
                </a:effectLst>
              </a:rPr>
              <a:t>. ШБИ,   </a:t>
            </a:r>
          </a:p>
          <a:p>
            <a:r>
              <a:rPr lang="en-US" sz="2400" b="1" dirty="0" smtClean="0">
                <a:effectLst>
                  <a:outerShdw blurRad="38100" dist="38100" dir="2700000" algn="tl">
                    <a:srgbClr val="000000">
                      <a:alpha val="43137"/>
                    </a:srgbClr>
                  </a:outerShdw>
                </a:effectLst>
              </a:rPr>
              <a:t>E-mail</a:t>
            </a:r>
            <a:r>
              <a:rPr lang="en-US" sz="2400" b="1" dirty="0">
                <a:effectLst>
                  <a:outerShdw blurRad="38100" dist="38100" dir="2700000" algn="tl">
                    <a:srgbClr val="000000">
                      <a:alpha val="43137"/>
                    </a:srgbClr>
                  </a:outerShdw>
                </a:effectLst>
              </a:rPr>
              <a:t>: vsamodurov@hse.ru</a:t>
            </a:r>
            <a:endParaRPr lang="ru-RU" sz="24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subTitle" idx="4294967295"/>
          </p:nvPr>
        </p:nvSpPr>
        <p:spPr>
          <a:xfrm>
            <a:off x="1403648" y="0"/>
            <a:ext cx="7040309" cy="863600"/>
          </a:xfrm>
        </p:spPr>
        <p:txBody>
          <a:bodyPr/>
          <a:lstStyle/>
          <a:p>
            <a:pPr marL="0" indent="0" algn="ctr">
              <a:lnSpc>
                <a:spcPct val="90000"/>
              </a:lnSpc>
              <a:buFontTx/>
              <a:buNone/>
            </a:pPr>
            <a:r>
              <a:rPr lang="ru-RU" sz="4400" b="1" dirty="0">
                <a:solidFill>
                  <a:schemeClr val="bg1"/>
                </a:solidFill>
                <a:effectLst>
                  <a:outerShdw blurRad="38100" dist="38100" dir="2700000" algn="tl">
                    <a:srgbClr val="C0C0C0"/>
                  </a:outerShdw>
                </a:effectLst>
              </a:rPr>
              <a:t>«Высший пилотаж</a:t>
            </a:r>
            <a:r>
              <a:rPr lang="ru-RU" sz="4400" b="1" dirty="0" smtClean="0">
                <a:solidFill>
                  <a:schemeClr val="bg1"/>
                </a:solidFill>
                <a:effectLst>
                  <a:outerShdw blurRad="38100" dist="38100" dir="2700000" algn="tl">
                    <a:srgbClr val="C0C0C0"/>
                  </a:outerShdw>
                </a:effectLst>
              </a:rPr>
              <a:t>»</a:t>
            </a:r>
          </a:p>
          <a:p>
            <a:pPr marL="0" indent="0" algn="ctr">
              <a:lnSpc>
                <a:spcPct val="90000"/>
              </a:lnSpc>
              <a:buFontTx/>
              <a:buNone/>
            </a:pPr>
            <a:r>
              <a:rPr lang="ru-RU" altLang="ru-RU" sz="3600" b="1" dirty="0" smtClean="0">
                <a:solidFill>
                  <a:schemeClr val="bg1"/>
                </a:solidFill>
                <a:effectLst>
                  <a:outerShdw blurRad="38100" dist="38100" dir="2700000" algn="tl">
                    <a:srgbClr val="C0C0C0"/>
                  </a:outerShdw>
                </a:effectLst>
              </a:rPr>
              <a:t>1. «Большие ожидания»</a:t>
            </a:r>
            <a:endParaRPr lang="ru-RU" altLang="ru-RU" sz="2000" dirty="0" smtClean="0">
              <a:solidFill>
                <a:schemeClr val="bg1"/>
              </a:solidFill>
            </a:endParaRPr>
          </a:p>
        </p:txBody>
      </p:sp>
      <p:sp>
        <p:nvSpPr>
          <p:cNvPr id="2" name="Прямоугольник 1"/>
          <p:cNvSpPr/>
          <p:nvPr/>
        </p:nvSpPr>
        <p:spPr>
          <a:xfrm>
            <a:off x="0" y="1222299"/>
            <a:ext cx="9144000" cy="5478423"/>
          </a:xfrm>
          <a:prstGeom prst="rect">
            <a:avLst/>
          </a:prstGeom>
          <a:solidFill>
            <a:schemeClr val="bg1"/>
          </a:solidFill>
        </p:spPr>
        <p:txBody>
          <a:bodyPr wrap="square">
            <a:spAutoFit/>
          </a:bodyPr>
          <a:lstStyle/>
          <a:p>
            <a:r>
              <a:rPr lang="ru-RU" dirty="0"/>
              <a:t>На конкурс представляются исследования в формате небольшого научного сообщения, раскрывающие взгляд конкурсантов на роль и перспективы использования информационных технологий для экономики и управления. </a:t>
            </a:r>
            <a:br>
              <a:rPr lang="ru-RU" dirty="0"/>
            </a:br>
            <a:endParaRPr lang="ru-RU" dirty="0" smtClean="0"/>
          </a:p>
          <a:p>
            <a:r>
              <a:rPr lang="ru-RU" sz="2000" b="1" dirty="0" smtClean="0">
                <a:effectLst>
                  <a:outerShdw blurRad="38100" dist="38100" dir="2700000" algn="tl">
                    <a:srgbClr val="000000">
                      <a:alpha val="43137"/>
                    </a:srgbClr>
                  </a:outerShdw>
                </a:effectLst>
              </a:rPr>
              <a:t>Текст </a:t>
            </a:r>
            <a:r>
              <a:rPr lang="ru-RU" sz="2000" b="1" dirty="0">
                <a:effectLst>
                  <a:outerShdw blurRad="38100" dist="38100" dir="2700000" algn="tl">
                    <a:srgbClr val="000000">
                      <a:alpha val="43137"/>
                    </a:srgbClr>
                  </a:outerShdw>
                </a:effectLst>
              </a:rPr>
              <a:t>сообщения должен раскрывать следующие основные  позиции:</a:t>
            </a:r>
            <a:r>
              <a:rPr lang="ru-RU" dirty="0"/>
              <a:t/>
            </a:r>
            <a:br>
              <a:rPr lang="ru-RU" dirty="0"/>
            </a:br>
            <a:endParaRPr lang="ru-RU" dirty="0" smtClean="0"/>
          </a:p>
          <a:p>
            <a:pPr marL="285750" indent="-285750">
              <a:buFont typeface="Wingdings" panose="05000000000000000000" pitchFamily="2" charset="2"/>
              <a:buChar char="q"/>
            </a:pPr>
            <a:r>
              <a:rPr lang="ru-RU" sz="2400" dirty="0" smtClean="0"/>
              <a:t>Рассматриваемая </a:t>
            </a:r>
            <a:r>
              <a:rPr lang="ru-RU" sz="2400" dirty="0"/>
              <a:t>конкурсантами современная информационная технология или группа </a:t>
            </a:r>
            <a:r>
              <a:rPr lang="ru-RU" sz="2400" dirty="0" smtClean="0"/>
              <a:t>технологий</a:t>
            </a:r>
          </a:p>
          <a:p>
            <a:pPr marL="285750" indent="-285750">
              <a:buFont typeface="Wingdings" panose="05000000000000000000" pitchFamily="2" charset="2"/>
              <a:buChar char="q"/>
            </a:pPr>
            <a:r>
              <a:rPr lang="ru-RU" sz="2400" dirty="0" smtClean="0"/>
              <a:t>Возможности </a:t>
            </a:r>
            <a:r>
              <a:rPr lang="ru-RU" sz="2400" dirty="0"/>
              <a:t>использования рассматриваемой технологии (группы технологий) для экономики, бизнеса, </a:t>
            </a:r>
            <a:r>
              <a:rPr lang="ru-RU" sz="2400" dirty="0" smtClean="0"/>
              <a:t>управления</a:t>
            </a:r>
          </a:p>
          <a:p>
            <a:pPr marL="285750" indent="-285750">
              <a:buFont typeface="Wingdings" panose="05000000000000000000" pitchFamily="2" charset="2"/>
              <a:buChar char="q"/>
            </a:pPr>
            <a:r>
              <a:rPr lang="ru-RU" sz="2400" dirty="0" smtClean="0"/>
              <a:t>Какие </a:t>
            </a:r>
            <a:r>
              <a:rPr lang="ru-RU" sz="2400" dirty="0"/>
              <a:t>профессии и профессиональная деятельность  связаны с развитием и использованием этой технологии (группы </a:t>
            </a:r>
            <a:r>
              <a:rPr lang="ru-RU" sz="2400" dirty="0" smtClean="0"/>
              <a:t>технологий)</a:t>
            </a:r>
          </a:p>
          <a:p>
            <a:pPr marL="285750" indent="-285750">
              <a:buFont typeface="Wingdings" panose="05000000000000000000" pitchFamily="2" charset="2"/>
              <a:buChar char="q"/>
            </a:pPr>
            <a:r>
              <a:rPr lang="ru-RU" sz="2400" dirty="0" smtClean="0"/>
              <a:t>Как </a:t>
            </a:r>
            <a:r>
              <a:rPr lang="ru-RU" sz="2400" dirty="0"/>
              <a:t>рассматриваемая технология (группа технологий) может изменить человека, предприятие, социальные и экономические процессы, общество в целом</a:t>
            </a:r>
          </a:p>
        </p:txBody>
      </p:sp>
    </p:spTree>
    <p:extLst>
      <p:ext uri="{BB962C8B-B14F-4D97-AF65-F5344CB8AC3E}">
        <p14:creationId xmlns:p14="http://schemas.microsoft.com/office/powerpoint/2010/main" val="28025066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3167"/>
            <a:ext cx="8028384" cy="1143000"/>
          </a:xfrm>
        </p:spPr>
        <p:txBody>
          <a:bodyPr>
            <a:normAutofit fontScale="90000"/>
          </a:bodyPr>
          <a:lstStyle/>
          <a:p>
            <a:r>
              <a:rPr lang="ru-RU" b="1" dirty="0" smtClean="0">
                <a:solidFill>
                  <a:schemeClr val="bg1"/>
                </a:solidFill>
                <a:effectLst>
                  <a:outerShdw blurRad="38100" dist="38100" dir="2700000" algn="tl">
                    <a:srgbClr val="000000">
                      <a:alpha val="43137"/>
                    </a:srgbClr>
                  </a:outerShdw>
                </a:effectLst>
              </a:rPr>
              <a:t>Исследование современных информационных технологий</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07504" y="1268760"/>
            <a:ext cx="9036496" cy="4857403"/>
          </a:xfrm>
        </p:spPr>
        <p:txBody>
          <a:bodyPr>
            <a:normAutofit fontScale="70000" lnSpcReduction="20000"/>
          </a:bodyPr>
          <a:lstStyle/>
          <a:p>
            <a:pPr>
              <a:buFont typeface="Wingdings" panose="05000000000000000000" pitchFamily="2" charset="2"/>
              <a:buChar char="q"/>
            </a:pPr>
            <a:r>
              <a:rPr lang="ru-RU" dirty="0"/>
              <a:t>Рассматриваемая конкурсантами современная информационная технология или группа </a:t>
            </a:r>
            <a:r>
              <a:rPr lang="ru-RU" dirty="0" smtClean="0"/>
              <a:t>технологий, примеры:</a:t>
            </a:r>
            <a:endParaRPr lang="ru-RU" dirty="0"/>
          </a:p>
          <a:p>
            <a:endParaRPr lang="ru-RU" dirty="0"/>
          </a:p>
          <a:p>
            <a:r>
              <a:rPr lang="ru-RU" dirty="0"/>
              <a:t>и</a:t>
            </a:r>
            <a:r>
              <a:rPr lang="ru-RU" dirty="0" smtClean="0"/>
              <a:t>нтернет </a:t>
            </a:r>
            <a:r>
              <a:rPr lang="ru-RU" dirty="0"/>
              <a:t>вещей</a:t>
            </a:r>
            <a:r>
              <a:rPr lang="ru-RU" dirty="0" smtClean="0"/>
              <a:t>,</a:t>
            </a:r>
          </a:p>
          <a:p>
            <a:r>
              <a:rPr lang="ru-RU" dirty="0" smtClean="0"/>
              <a:t>3D-печать</a:t>
            </a:r>
            <a:r>
              <a:rPr lang="ru-RU" dirty="0"/>
              <a:t>, </a:t>
            </a:r>
            <a:endParaRPr lang="ru-RU" dirty="0" smtClean="0"/>
          </a:p>
          <a:p>
            <a:r>
              <a:rPr lang="ru-RU" dirty="0" smtClean="0"/>
              <a:t>большие </a:t>
            </a:r>
            <a:r>
              <a:rPr lang="ru-RU" dirty="0"/>
              <a:t>данные, </a:t>
            </a:r>
            <a:endParaRPr lang="ru-RU" dirty="0" smtClean="0"/>
          </a:p>
          <a:p>
            <a:r>
              <a:rPr lang="ru-RU" dirty="0"/>
              <a:t>и</a:t>
            </a:r>
            <a:r>
              <a:rPr lang="ru-RU" dirty="0" smtClean="0"/>
              <a:t>нтеллектуальные машины </a:t>
            </a:r>
            <a:r>
              <a:rPr lang="ru-RU" dirty="0"/>
              <a:t>и устройства</a:t>
            </a:r>
            <a:r>
              <a:rPr lang="ru-RU" dirty="0" smtClean="0"/>
              <a:t>,</a:t>
            </a:r>
          </a:p>
          <a:p>
            <a:r>
              <a:rPr lang="ru-RU" dirty="0" smtClean="0"/>
              <a:t>облачные </a:t>
            </a:r>
            <a:r>
              <a:rPr lang="ru-RU" dirty="0"/>
              <a:t>вычисления</a:t>
            </a:r>
            <a:r>
              <a:rPr lang="ru-RU" dirty="0" smtClean="0"/>
              <a:t>,</a:t>
            </a:r>
          </a:p>
          <a:p>
            <a:r>
              <a:rPr lang="ru-RU" dirty="0" smtClean="0"/>
              <a:t>технологии </a:t>
            </a:r>
            <a:r>
              <a:rPr lang="ru-RU" dirty="0"/>
              <a:t>информационной безопасности</a:t>
            </a:r>
            <a:r>
              <a:rPr lang="ru-RU" dirty="0" smtClean="0"/>
              <a:t>,</a:t>
            </a:r>
          </a:p>
          <a:p>
            <a:r>
              <a:rPr lang="ru-RU" dirty="0" smtClean="0"/>
              <a:t>бизнес-аналитика</a:t>
            </a:r>
            <a:r>
              <a:rPr lang="ru-RU" dirty="0" smtClean="0"/>
              <a:t>, </a:t>
            </a:r>
          </a:p>
          <a:p>
            <a:r>
              <a:rPr lang="ru-RU" dirty="0" smtClean="0"/>
              <a:t>инновационные </a:t>
            </a:r>
            <a:r>
              <a:rPr lang="ru-RU" dirty="0"/>
              <a:t>подходы к вычислениям </a:t>
            </a:r>
            <a:endParaRPr lang="ru-RU" dirty="0" smtClean="0"/>
          </a:p>
          <a:p>
            <a:r>
              <a:rPr lang="ru-RU" dirty="0" smtClean="0"/>
              <a:t>виртуальная </a:t>
            </a:r>
            <a:r>
              <a:rPr lang="ru-RU" dirty="0" smtClean="0"/>
              <a:t>реальность</a:t>
            </a:r>
          </a:p>
          <a:p>
            <a:r>
              <a:rPr lang="ru-RU" dirty="0" smtClean="0"/>
              <a:t>….</a:t>
            </a:r>
            <a:endParaRPr lang="ru-RU" dirty="0"/>
          </a:p>
        </p:txBody>
      </p:sp>
    </p:spTree>
    <p:extLst>
      <p:ext uri="{BB962C8B-B14F-4D97-AF65-F5344CB8AC3E}">
        <p14:creationId xmlns:p14="http://schemas.microsoft.com/office/powerpoint/2010/main" val="348387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bg1"/>
                </a:solidFill>
                <a:effectLst>
                  <a:outerShdw blurRad="38100" dist="38100" dir="2700000" algn="tl">
                    <a:srgbClr val="000000">
                      <a:alpha val="43137"/>
                    </a:srgbClr>
                  </a:outerShdw>
                </a:effectLst>
              </a:rPr>
              <a:t>И</a:t>
            </a:r>
            <a:r>
              <a:rPr lang="ru-RU" b="1" dirty="0" smtClean="0">
                <a:solidFill>
                  <a:schemeClr val="bg1"/>
                </a:solidFill>
                <a:effectLst>
                  <a:outerShdw blurRad="38100" dist="38100" dir="2700000" algn="tl">
                    <a:srgbClr val="000000">
                      <a:alpha val="43137"/>
                    </a:srgbClr>
                  </a:outerShdw>
                </a:effectLst>
              </a:rPr>
              <a:t>нтернет </a:t>
            </a:r>
            <a:r>
              <a:rPr lang="ru-RU" b="1" dirty="0" smtClean="0">
                <a:solidFill>
                  <a:schemeClr val="bg1"/>
                </a:solidFill>
                <a:effectLst>
                  <a:outerShdw blurRad="38100" dist="38100" dir="2700000" algn="tl">
                    <a:srgbClr val="000000">
                      <a:alpha val="43137"/>
                    </a:srgbClr>
                  </a:outerShdw>
                </a:effectLst>
              </a:rPr>
              <a:t>вещей</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600200"/>
            <a:ext cx="9144000" cy="4525963"/>
          </a:xfrm>
        </p:spPr>
        <p:txBody>
          <a:bodyPr/>
          <a:lstStyle/>
          <a:p>
            <a:pPr indent="0">
              <a:buNone/>
            </a:pPr>
            <a:r>
              <a:rPr lang="ru-RU" dirty="0" smtClean="0"/>
              <a:t>- Э</a:t>
            </a:r>
            <a:r>
              <a:rPr lang="ru-RU" dirty="0" smtClean="0"/>
              <a:t>то  </a:t>
            </a:r>
            <a:r>
              <a:rPr lang="ru-RU" dirty="0" smtClean="0"/>
              <a:t>концепция вычислительной сети физических объектов («вещей»), оснащённых встроенными технологиями для взаимодействия друг с другом или с внешней средой, способная перестроить экономические и общественные процессы, исключающее из части действий и операций необходимость участия человека</a:t>
            </a:r>
            <a:endParaRPr lang="ru-RU" dirty="0"/>
          </a:p>
        </p:txBody>
      </p:sp>
    </p:spTree>
    <p:extLst>
      <p:ext uri="{BB962C8B-B14F-4D97-AF65-F5344CB8AC3E}">
        <p14:creationId xmlns:p14="http://schemas.microsoft.com/office/powerpoint/2010/main" val="14344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b="1" dirty="0" smtClean="0">
                <a:solidFill>
                  <a:schemeClr val="bg1"/>
                </a:solidFill>
                <a:effectLst>
                  <a:outerShdw blurRad="38100" dist="38100" dir="2700000" algn="tl">
                    <a:srgbClr val="000000">
                      <a:alpha val="43137"/>
                    </a:srgbClr>
                  </a:outerShdw>
                </a:effectLst>
              </a:rPr>
              <a:t>3D-печать</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indent="0">
              <a:buNone/>
            </a:pPr>
            <a:r>
              <a:rPr lang="ru-RU" dirty="0" smtClean="0"/>
              <a:t>метод моделирования при послойном создании физического объекта по цифровой 3D-модели</a:t>
            </a:r>
            <a:endParaRPr lang="ru-RU" dirty="0"/>
          </a:p>
        </p:txBody>
      </p:sp>
    </p:spTree>
    <p:extLst>
      <p:ext uri="{BB962C8B-B14F-4D97-AF65-F5344CB8AC3E}">
        <p14:creationId xmlns:p14="http://schemas.microsoft.com/office/powerpoint/2010/main" val="104229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1497"/>
            <a:ext cx="8229600" cy="1143000"/>
          </a:xfrm>
        </p:spPr>
        <p:txBody>
          <a:bodyPr/>
          <a:lstStyle/>
          <a:p>
            <a:r>
              <a:rPr lang="ru-RU" b="1" dirty="0">
                <a:solidFill>
                  <a:schemeClr val="bg1"/>
                </a:solidFill>
                <a:effectLst>
                  <a:outerShdw blurRad="38100" dist="38100" dir="2700000" algn="tl">
                    <a:srgbClr val="000000">
                      <a:alpha val="43137"/>
                    </a:srgbClr>
                  </a:outerShdw>
                </a:effectLst>
              </a:rPr>
              <a:t>Б</a:t>
            </a:r>
            <a:r>
              <a:rPr lang="ru-RU" b="1" dirty="0" smtClean="0">
                <a:solidFill>
                  <a:schemeClr val="bg1"/>
                </a:solidFill>
                <a:effectLst>
                  <a:outerShdw blurRad="38100" dist="38100" dir="2700000" algn="tl">
                    <a:srgbClr val="000000">
                      <a:alpha val="43137"/>
                    </a:srgbClr>
                  </a:outerShdw>
                </a:effectLst>
              </a:rPr>
              <a:t>ольшие </a:t>
            </a:r>
            <a:r>
              <a:rPr lang="ru-RU" b="1" dirty="0" smtClean="0">
                <a:solidFill>
                  <a:schemeClr val="bg1"/>
                </a:solidFill>
                <a:effectLst>
                  <a:outerShdw blurRad="38100" dist="38100" dir="2700000" algn="tl">
                    <a:srgbClr val="000000">
                      <a:alpha val="43137"/>
                    </a:srgbClr>
                  </a:outerShdw>
                </a:effectLst>
              </a:rPr>
              <a:t>данные</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indent="0">
              <a:buNone/>
            </a:pPr>
            <a:r>
              <a:rPr lang="ru-RU" dirty="0" smtClean="0"/>
              <a:t>обозначение структурированных и неструктурированных данных огромных объёмов и значительного многообразия</a:t>
            </a:r>
            <a:endParaRPr lang="ru-RU" dirty="0"/>
          </a:p>
        </p:txBody>
      </p:sp>
    </p:spTree>
    <p:extLst>
      <p:ext uri="{BB962C8B-B14F-4D97-AF65-F5344CB8AC3E}">
        <p14:creationId xmlns:p14="http://schemas.microsoft.com/office/powerpoint/2010/main" val="339789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8229600" cy="1143000"/>
          </a:xfrm>
        </p:spPr>
        <p:txBody>
          <a:bodyPr>
            <a:normAutofit fontScale="90000"/>
          </a:bodyPr>
          <a:lstStyle/>
          <a:p>
            <a:r>
              <a:rPr lang="ru-RU" b="1" dirty="0">
                <a:solidFill>
                  <a:schemeClr val="bg1"/>
                </a:solidFill>
                <a:effectLst>
                  <a:outerShdw blurRad="38100" dist="38100" dir="2700000" algn="tl">
                    <a:srgbClr val="000000">
                      <a:alpha val="43137"/>
                    </a:srgbClr>
                  </a:outerShdw>
                </a:effectLst>
              </a:rPr>
              <a:t>И</a:t>
            </a:r>
            <a:r>
              <a:rPr lang="ru-RU" b="1" dirty="0" smtClean="0">
                <a:solidFill>
                  <a:schemeClr val="bg1"/>
                </a:solidFill>
                <a:effectLst>
                  <a:outerShdw blurRad="38100" dist="38100" dir="2700000" algn="tl">
                    <a:srgbClr val="000000">
                      <a:alpha val="43137"/>
                    </a:srgbClr>
                  </a:outerShdw>
                </a:effectLst>
              </a:rPr>
              <a:t>нтеллектуальные </a:t>
            </a:r>
            <a:r>
              <a:rPr lang="ru-RU" b="1" dirty="0" smtClean="0">
                <a:solidFill>
                  <a:schemeClr val="bg1"/>
                </a:solidFill>
                <a:effectLst>
                  <a:outerShdw blurRad="38100" dist="38100" dir="2700000" algn="tl">
                    <a:srgbClr val="000000">
                      <a:alpha val="43137"/>
                    </a:srgbClr>
                  </a:outerShdw>
                </a:effectLst>
              </a:rPr>
              <a:t>машины и устройства</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indent="0">
              <a:buNone/>
            </a:pPr>
            <a:r>
              <a:rPr lang="ru-RU" dirty="0" smtClean="0"/>
              <a:t>Агрегаты, способные выполнять</a:t>
            </a:r>
            <a:r>
              <a:rPr lang="ru-RU" dirty="0"/>
              <a:t> </a:t>
            </a:r>
            <a:r>
              <a:rPr lang="ru-RU" dirty="0" smtClean="0"/>
              <a:t>творческие функции, которые традиционно считаются прерогативой человека.</a:t>
            </a:r>
          </a:p>
          <a:p>
            <a:pPr>
              <a:buNone/>
            </a:pPr>
            <a:r>
              <a:rPr lang="ru-RU" dirty="0" smtClean="0"/>
              <a:t> </a:t>
            </a:r>
            <a:endParaRPr lang="ru-RU" dirty="0"/>
          </a:p>
        </p:txBody>
      </p:sp>
    </p:spTree>
    <p:extLst>
      <p:ext uri="{BB962C8B-B14F-4D97-AF65-F5344CB8AC3E}">
        <p14:creationId xmlns:p14="http://schemas.microsoft.com/office/powerpoint/2010/main" val="89490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7430"/>
            <a:ext cx="8229600" cy="1143000"/>
          </a:xfrm>
        </p:spPr>
        <p:txBody>
          <a:bodyPr/>
          <a:lstStyle/>
          <a:p>
            <a:r>
              <a:rPr lang="ru-RU" b="1" dirty="0">
                <a:solidFill>
                  <a:schemeClr val="bg1"/>
                </a:solidFill>
                <a:effectLst>
                  <a:outerShdw blurRad="38100" dist="38100" dir="2700000" algn="tl">
                    <a:srgbClr val="000000">
                      <a:alpha val="43137"/>
                    </a:srgbClr>
                  </a:outerShdw>
                </a:effectLst>
              </a:rPr>
              <a:t>О</a:t>
            </a:r>
            <a:r>
              <a:rPr lang="ru-RU" b="1" dirty="0" smtClean="0">
                <a:solidFill>
                  <a:schemeClr val="bg1"/>
                </a:solidFill>
                <a:effectLst>
                  <a:outerShdw blurRad="38100" dist="38100" dir="2700000" algn="tl">
                    <a:srgbClr val="000000">
                      <a:alpha val="43137"/>
                    </a:srgbClr>
                  </a:outerShdw>
                </a:effectLst>
              </a:rPr>
              <a:t>блачные </a:t>
            </a:r>
            <a:r>
              <a:rPr lang="ru-RU" b="1" dirty="0" smtClean="0">
                <a:solidFill>
                  <a:schemeClr val="bg1"/>
                </a:solidFill>
                <a:effectLst>
                  <a:outerShdw blurRad="38100" dist="38100" dir="2700000" algn="tl">
                    <a:srgbClr val="000000">
                      <a:alpha val="43137"/>
                    </a:srgbClr>
                  </a:outerShdw>
                </a:effectLst>
              </a:rPr>
              <a:t>вычисления</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indent="0">
              <a:buNone/>
            </a:pPr>
            <a:r>
              <a:rPr lang="ru-RU" dirty="0"/>
              <a:t>М</a:t>
            </a:r>
            <a:r>
              <a:rPr lang="ru-RU" dirty="0" smtClean="0"/>
              <a:t>одель </a:t>
            </a:r>
            <a:r>
              <a:rPr lang="ru-RU" dirty="0" smtClean="0"/>
              <a:t>обеспечения удобного сетевого доступа по требованию к некоторому общему фонду конфигурируемых вычислительных ресурсов</a:t>
            </a:r>
            <a:endParaRPr lang="ru-RU" dirty="0"/>
          </a:p>
        </p:txBody>
      </p:sp>
    </p:spTree>
    <p:extLst>
      <p:ext uri="{BB962C8B-B14F-4D97-AF65-F5344CB8AC3E}">
        <p14:creationId xmlns:p14="http://schemas.microsoft.com/office/powerpoint/2010/main" val="1117660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7430"/>
            <a:ext cx="8229600" cy="1143000"/>
          </a:xfrm>
        </p:spPr>
        <p:txBody>
          <a:bodyPr/>
          <a:lstStyle/>
          <a:p>
            <a:r>
              <a:rPr lang="ru-RU" b="1" dirty="0" smtClean="0">
                <a:solidFill>
                  <a:schemeClr val="bg1"/>
                </a:solidFill>
                <a:effectLst>
                  <a:outerShdw blurRad="38100" dist="38100" dir="2700000" algn="tl">
                    <a:srgbClr val="000000">
                      <a:alpha val="43137"/>
                    </a:srgbClr>
                  </a:outerShdw>
                </a:effectLst>
              </a:rPr>
              <a:t>Содержание исследования</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endParaRPr lang="ru-RU" dirty="0" smtClean="0"/>
          </a:p>
          <a:p>
            <a:r>
              <a:rPr lang="ru-RU" dirty="0" smtClean="0"/>
              <a:t>Описание области применения и самой технологии</a:t>
            </a:r>
          </a:p>
          <a:p>
            <a:r>
              <a:rPr lang="ru-RU" dirty="0" smtClean="0"/>
              <a:t>Ожидаемые результаты использования</a:t>
            </a:r>
          </a:p>
          <a:p>
            <a:r>
              <a:rPr lang="ru-RU" dirty="0" smtClean="0"/>
              <a:t>Пользователи</a:t>
            </a:r>
          </a:p>
          <a:p>
            <a:r>
              <a:rPr lang="ru-RU" dirty="0" smtClean="0"/>
              <a:t>Особенности реализации технологии для конкретного применения</a:t>
            </a:r>
            <a:endParaRPr lang="ru-RU" dirty="0"/>
          </a:p>
        </p:txBody>
      </p:sp>
    </p:spTree>
    <p:extLst>
      <p:ext uri="{BB962C8B-B14F-4D97-AF65-F5344CB8AC3E}">
        <p14:creationId xmlns:p14="http://schemas.microsoft.com/office/powerpoint/2010/main" val="4160414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8229600" cy="1143000"/>
          </a:xfrm>
        </p:spPr>
        <p:txBody>
          <a:bodyPr/>
          <a:lstStyle/>
          <a:p>
            <a:r>
              <a:rPr lang="ru-RU" b="1" dirty="0" smtClean="0">
                <a:solidFill>
                  <a:schemeClr val="bg1"/>
                </a:solidFill>
                <a:effectLst>
                  <a:outerShdw blurRad="38100" dist="38100" dir="2700000" algn="tl">
                    <a:srgbClr val="000000">
                      <a:alpha val="43137"/>
                    </a:srgbClr>
                  </a:outerShdw>
                </a:effectLst>
              </a:rPr>
              <a:t>Проект</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indent="0">
              <a:buNone/>
            </a:pPr>
            <a:r>
              <a:rPr lang="ru-RU" dirty="0" smtClean="0"/>
              <a:t>Решение конкретной задачи поддержки некоторой деятельности средствами информационных технологий</a:t>
            </a:r>
            <a:endParaRPr lang="ru-RU" dirty="0"/>
          </a:p>
        </p:txBody>
      </p:sp>
    </p:spTree>
    <p:extLst>
      <p:ext uri="{BB962C8B-B14F-4D97-AF65-F5344CB8AC3E}">
        <p14:creationId xmlns:p14="http://schemas.microsoft.com/office/powerpoint/2010/main" val="3442343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bg1"/>
                </a:solidFill>
                <a:effectLst>
                  <a:outerShdw blurRad="38100" dist="38100" dir="2700000" algn="tl">
                    <a:srgbClr val="000000">
                      <a:alpha val="43137"/>
                    </a:srgbClr>
                  </a:outerShdw>
                </a:effectLst>
              </a:rPr>
              <a:t>Содержание проекта </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r>
              <a:rPr lang="ru-RU" dirty="0" smtClean="0"/>
              <a:t>Описание деятельности</a:t>
            </a:r>
          </a:p>
          <a:p>
            <a:r>
              <a:rPr lang="ru-RU" dirty="0" smtClean="0"/>
              <a:t>Роли и задачи исполнителей работ</a:t>
            </a:r>
          </a:p>
          <a:p>
            <a:r>
              <a:rPr lang="ru-RU" dirty="0" smtClean="0"/>
              <a:t>Используемые данные</a:t>
            </a:r>
          </a:p>
          <a:p>
            <a:r>
              <a:rPr lang="ru-RU" dirty="0" smtClean="0"/>
              <a:t>Описание </a:t>
            </a:r>
            <a:r>
              <a:rPr lang="ru-RU" dirty="0" err="1" smtClean="0"/>
              <a:t>ИТ-решения</a:t>
            </a:r>
            <a:endParaRPr lang="ru-RU" dirty="0" smtClean="0"/>
          </a:p>
          <a:p>
            <a:r>
              <a:rPr lang="ru-RU" dirty="0" smtClean="0"/>
              <a:t>Особенности внедрения</a:t>
            </a:r>
          </a:p>
          <a:p>
            <a:r>
              <a:rPr lang="ru-RU" dirty="0" smtClean="0"/>
              <a:t>Ожидаемые результаты</a:t>
            </a:r>
          </a:p>
          <a:p>
            <a:r>
              <a:rPr lang="ru-RU" dirty="0" smtClean="0"/>
              <a:t>Продвижение проекта</a:t>
            </a:r>
          </a:p>
          <a:p>
            <a:endParaRPr lang="ru-RU" dirty="0"/>
          </a:p>
        </p:txBody>
      </p:sp>
    </p:spTree>
    <p:extLst>
      <p:ext uri="{BB962C8B-B14F-4D97-AF65-F5344CB8AC3E}">
        <p14:creationId xmlns:p14="http://schemas.microsoft.com/office/powerpoint/2010/main" val="311904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86" y="1268760"/>
            <a:ext cx="9144000" cy="5447645"/>
          </a:xfrm>
          <a:prstGeom prst="rect">
            <a:avLst/>
          </a:prstGeom>
        </p:spPr>
        <p:txBody>
          <a:bodyPr wrap="square">
            <a:spAutoFit/>
          </a:bodyPr>
          <a:lstStyle/>
          <a:p>
            <a:r>
              <a:rPr lang="ru-RU" dirty="0"/>
              <a:t>Направление подготовки 38.03.05 Бизнес-информатика</a:t>
            </a:r>
          </a:p>
          <a:p>
            <a:r>
              <a:rPr lang="ru-RU" dirty="0">
                <a:hlinkClick r:id="rId2"/>
              </a:rPr>
              <a:t>Бакалаврская программа «Бизнес-информатика»</a:t>
            </a:r>
            <a:endParaRPr lang="ru-RU" dirty="0"/>
          </a:p>
          <a:p>
            <a:r>
              <a:rPr lang="ru-RU" sz="1200" dirty="0"/>
              <a:t>Наличие статуса победителя или призера регионального этапа Всероссийской олимпиады школьников по экономике, математике, информатике и ИКТ – 4 балла;</a:t>
            </a:r>
          </a:p>
          <a:p>
            <a:r>
              <a:rPr lang="ru-RU" b="1" dirty="0"/>
              <a:t>Наличие статуса победителя открытого конкурса исследовательских и проектных работ школьников НИУ ВШЭ «Высший пилотаж» по направлению «Бизнес-информатика» - </a:t>
            </a:r>
            <a:r>
              <a:rPr lang="ru-RU" b="1" dirty="0">
                <a:solidFill>
                  <a:srgbClr val="FF0000"/>
                </a:solidFill>
                <a:effectLst>
                  <a:outerShdw blurRad="38100" dist="38100" dir="2700000" algn="tl">
                    <a:srgbClr val="000000">
                      <a:alpha val="43137"/>
                    </a:srgbClr>
                  </a:outerShdw>
                </a:effectLst>
              </a:rPr>
              <a:t>4 балла</a:t>
            </a:r>
            <a:r>
              <a:rPr lang="ru-RU" b="1" dirty="0"/>
              <a:t>;</a:t>
            </a:r>
          </a:p>
          <a:p>
            <a:r>
              <a:rPr lang="ru-RU" b="1" dirty="0"/>
              <a:t>Наличие статуса призера открытого конкурса исследовательских и проектных работ школьников НИУ ВШЭ «Высший пилотаж» по направлению «Бизнес-информатика» - </a:t>
            </a:r>
            <a:r>
              <a:rPr lang="ru-RU" b="1" dirty="0">
                <a:solidFill>
                  <a:srgbClr val="FF0000"/>
                </a:solidFill>
                <a:effectLst>
                  <a:outerShdw blurRad="38100" dist="38100" dir="2700000" algn="tl">
                    <a:srgbClr val="000000">
                      <a:alpha val="43137"/>
                    </a:srgbClr>
                  </a:outerShdw>
                </a:effectLst>
              </a:rPr>
              <a:t>3 балла</a:t>
            </a:r>
            <a:r>
              <a:rPr lang="ru-RU" b="1" dirty="0"/>
              <a:t>;</a:t>
            </a:r>
          </a:p>
          <a:p>
            <a:r>
              <a:rPr lang="ru-RU" sz="1200" dirty="0"/>
              <a:t>Наличие статуса победителя олимпиад школьников из Перечня олимпиад школьников по профилю «Экономика», «Математика» (при отсутствии льгот в виде получения 100 баллов и поступления БВИ) – 4 балла;</a:t>
            </a:r>
          </a:p>
          <a:p>
            <a:r>
              <a:rPr lang="ru-RU" sz="1200" dirty="0"/>
              <a:t>Наличие статуса призера олимпиад школьников из Перечня олимпиад школьников по профилю «Экономика», «Математика» (при отсутствии льгот в виде получения 100 баллов и поступления БВИ) – 3 балла;</a:t>
            </a:r>
          </a:p>
          <a:p>
            <a:r>
              <a:rPr lang="ru-RU" sz="1200" dirty="0"/>
              <a:t>Наличие статуса победителя олимпиад школьников из Перечня олимпиад школьников по профилю «Информатика» 1, 3 уровня (при отсутствии льгот в виде получения 100 баллов и поступления БВИ) – 4 балла;</a:t>
            </a:r>
          </a:p>
          <a:p>
            <a:r>
              <a:rPr lang="ru-RU" sz="1200" dirty="0"/>
              <a:t>Наличие статуса призера олимпиад школьников из Перечня олимпиад школьников по профилю «Информатика» 1, 3 уровня (при отсутствии льгот в виде получения 100 баллов и поступления БВИ) – 3 балла;</a:t>
            </a:r>
          </a:p>
          <a:p>
            <a:r>
              <a:rPr lang="ru-RU" sz="1200" dirty="0"/>
              <a:t>Наличие статуса победителя и призера Межрегиональной олимпиады школьников «Высшая проба» по профилю «Финансовая грамотность» (при отсутствии льгот в виде получения 100 баллов и поступления БВИ) - 5 баллов;</a:t>
            </a:r>
          </a:p>
          <a:p>
            <a:r>
              <a:rPr lang="ru-RU" sz="1200" dirty="0"/>
              <a:t>Наличие статуса победителя олимпиады «Высшая проба» по профилю «Основы бизнеса» (при отсутствии льгот в виде получения 100 баллов и поступления БВИ) - 5 баллов;</a:t>
            </a:r>
          </a:p>
          <a:p>
            <a:r>
              <a:rPr lang="ru-RU" sz="1200" dirty="0"/>
              <a:t>Наличие статуса призера олимпиады «Высшая проба» по профилю «Основы бизнеса» (при отсутствии льгот в виде получения 100 баллов и поступления БВИ) - 4 балла.</a:t>
            </a:r>
          </a:p>
        </p:txBody>
      </p:sp>
      <p:sp>
        <p:nvSpPr>
          <p:cNvPr id="3" name="Прямоугольник 2"/>
          <p:cNvSpPr/>
          <p:nvPr/>
        </p:nvSpPr>
        <p:spPr>
          <a:xfrm>
            <a:off x="1331640" y="33895"/>
            <a:ext cx="7815946" cy="1077218"/>
          </a:xfrm>
          <a:prstGeom prst="rect">
            <a:avLst/>
          </a:prstGeom>
        </p:spPr>
        <p:txBody>
          <a:bodyPr wrap="square">
            <a:spAutoFit/>
          </a:bodyPr>
          <a:lstStyle/>
          <a:p>
            <a:r>
              <a:rPr lang="ru-RU" sz="3200" dirty="0">
                <a:solidFill>
                  <a:schemeClr val="bg1"/>
                </a:solidFill>
                <a:effectLst>
                  <a:outerShdw blurRad="38100" dist="38100" dir="2700000" algn="tl">
                    <a:srgbClr val="000000">
                      <a:alpha val="43137"/>
                    </a:srgbClr>
                  </a:outerShdw>
                </a:effectLst>
              </a:rPr>
              <a:t>Учет индивидуальных достижений поступающих при приеме - 2019</a:t>
            </a:r>
          </a:p>
        </p:txBody>
      </p:sp>
      <p:sp>
        <p:nvSpPr>
          <p:cNvPr id="4" name="Прямоугольник 3"/>
          <p:cNvSpPr/>
          <p:nvPr/>
        </p:nvSpPr>
        <p:spPr>
          <a:xfrm>
            <a:off x="6315557" y="6488668"/>
            <a:ext cx="2916183" cy="369332"/>
          </a:xfrm>
          <a:prstGeom prst="rect">
            <a:avLst/>
          </a:prstGeom>
        </p:spPr>
        <p:txBody>
          <a:bodyPr wrap="none">
            <a:spAutoFit/>
          </a:bodyPr>
          <a:lstStyle/>
          <a:p>
            <a:r>
              <a:rPr lang="en-US" dirty="0">
                <a:hlinkClick r:id="rId3"/>
              </a:rPr>
              <a:t>https://</a:t>
            </a:r>
            <a:r>
              <a:rPr lang="en-US" dirty="0" smtClean="0">
                <a:hlinkClick r:id="rId3"/>
              </a:rPr>
              <a:t>ba.hse.ru/dost2019</a:t>
            </a:r>
            <a:r>
              <a:rPr lang="ru-RU" dirty="0" smtClean="0"/>
              <a:t> </a:t>
            </a:r>
            <a:endParaRPr lang="ru-RU" dirty="0"/>
          </a:p>
        </p:txBody>
      </p:sp>
    </p:spTree>
    <p:extLst>
      <p:ext uri="{BB962C8B-B14F-4D97-AF65-F5344CB8AC3E}">
        <p14:creationId xmlns:p14="http://schemas.microsoft.com/office/powerpoint/2010/main" val="325830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yrobot.ru/articles/images/logo/right_hand_rule.gif"/>
          <p:cNvPicPr>
            <a:picLocks noChangeAspect="1" noChangeArrowheads="1"/>
          </p:cNvPicPr>
          <p:nvPr/>
        </p:nvPicPr>
        <p:blipFill>
          <a:blip r:embed="rId2" cstate="print"/>
          <a:srcRect/>
          <a:stretch>
            <a:fillRect/>
          </a:stretch>
        </p:blipFill>
        <p:spPr bwMode="auto">
          <a:xfrm>
            <a:off x="1619672" y="1412776"/>
            <a:ext cx="6768752" cy="5353467"/>
          </a:xfrm>
          <a:prstGeom prst="rect">
            <a:avLst/>
          </a:prstGeom>
          <a:noFill/>
        </p:spPr>
      </p:pic>
    </p:spTree>
    <p:extLst>
      <p:ext uri="{BB962C8B-B14F-4D97-AF65-F5344CB8AC3E}">
        <p14:creationId xmlns:p14="http://schemas.microsoft.com/office/powerpoint/2010/main" val="236610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611560" y="1196752"/>
            <a:ext cx="8208912" cy="5446165"/>
          </a:xfrm>
          <a:prstGeom prst="rect">
            <a:avLst/>
          </a:prstGeom>
          <a:noFill/>
        </p:spPr>
      </p:pic>
    </p:spTree>
    <p:extLst>
      <p:ext uri="{BB962C8B-B14F-4D97-AF65-F5344CB8AC3E}">
        <p14:creationId xmlns:p14="http://schemas.microsoft.com/office/powerpoint/2010/main" val="200762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229600" cy="1143000"/>
          </a:xfrm>
        </p:spPr>
        <p:txBody>
          <a:bodyPr>
            <a:normAutofit/>
          </a:bodyPr>
          <a:lstStyle/>
          <a:p>
            <a:r>
              <a:rPr lang="ru-RU" b="1" dirty="0" smtClean="0">
                <a:solidFill>
                  <a:schemeClr val="bg1"/>
                </a:solidFill>
                <a:effectLst>
                  <a:outerShdw blurRad="38100" dist="38100" dir="2700000" algn="tl">
                    <a:srgbClr val="000000">
                      <a:alpha val="43137"/>
                    </a:srgbClr>
                  </a:outerShdw>
                </a:effectLst>
              </a:rPr>
              <a:t>Описание </a:t>
            </a:r>
            <a:r>
              <a:rPr lang="ru-RU" b="1" dirty="0" err="1" smtClean="0">
                <a:solidFill>
                  <a:schemeClr val="bg1"/>
                </a:solidFill>
                <a:effectLst>
                  <a:outerShdw blurRad="38100" dist="38100" dir="2700000" algn="tl">
                    <a:srgbClr val="000000">
                      <a:alpha val="43137"/>
                    </a:srgbClr>
                  </a:outerShdw>
                </a:effectLst>
              </a:rPr>
              <a:t>ИТ-решения</a:t>
            </a:r>
            <a:endParaRPr lang="ru-RU" b="1" dirty="0">
              <a:solidFill>
                <a:schemeClr val="bg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628800"/>
            <a:ext cx="9168825" cy="4525963"/>
          </a:xfrm>
        </p:spPr>
        <p:txBody>
          <a:bodyPr>
            <a:normAutofit/>
          </a:bodyPr>
          <a:lstStyle/>
          <a:p>
            <a:pPr>
              <a:buNone/>
            </a:pPr>
            <a:r>
              <a:rPr lang="ru-RU" sz="3600" b="1" dirty="0" smtClean="0"/>
              <a:t>список </a:t>
            </a:r>
            <a:r>
              <a:rPr lang="ru-RU" sz="3600" b="1" i="1" dirty="0" smtClean="0"/>
              <a:t>требований</a:t>
            </a:r>
            <a:r>
              <a:rPr lang="ru-RU" sz="3600" b="1" i="1" dirty="0" smtClean="0"/>
              <a:t>, </a:t>
            </a:r>
          </a:p>
          <a:p>
            <a:pPr>
              <a:buNone/>
            </a:pPr>
            <a:r>
              <a:rPr lang="ru-RU" sz="3600" b="1" i="1" dirty="0" smtClean="0"/>
              <a:t>			</a:t>
            </a:r>
            <a:r>
              <a:rPr lang="ru-RU" sz="3600" b="1" i="1" dirty="0" smtClean="0"/>
              <a:t>               историй</a:t>
            </a:r>
            <a:r>
              <a:rPr lang="ru-RU" sz="3600" b="1" i="1" dirty="0" smtClean="0"/>
              <a:t>, </a:t>
            </a:r>
          </a:p>
          <a:p>
            <a:pPr>
              <a:buNone/>
            </a:pPr>
            <a:r>
              <a:rPr lang="ru-RU" sz="3600" b="1" i="1" dirty="0" smtClean="0"/>
              <a:t>					</a:t>
            </a:r>
            <a:r>
              <a:rPr lang="ru-RU" sz="3600" b="1" i="1" dirty="0" smtClean="0"/>
              <a:t>    </a:t>
            </a:r>
          </a:p>
          <a:p>
            <a:pPr>
              <a:buNone/>
            </a:pPr>
            <a:r>
              <a:rPr lang="ru-RU" sz="3600" b="1" i="1" dirty="0"/>
              <a:t> </a:t>
            </a:r>
            <a:r>
              <a:rPr lang="ru-RU" sz="3600" b="1" i="1" dirty="0" smtClean="0"/>
              <a:t>                             </a:t>
            </a:r>
            <a:r>
              <a:rPr lang="ru-RU" sz="3600" b="1" i="1" dirty="0" smtClean="0"/>
              <a:t>функциональности</a:t>
            </a:r>
            <a:r>
              <a:rPr lang="ru-RU" sz="3600" b="1" dirty="0" smtClean="0"/>
              <a:t>, </a:t>
            </a:r>
            <a:endParaRPr lang="ru-RU" sz="3600" dirty="0"/>
          </a:p>
        </p:txBody>
      </p:sp>
    </p:spTree>
    <p:extLst>
      <p:ext uri="{BB962C8B-B14F-4D97-AF65-F5344CB8AC3E}">
        <p14:creationId xmlns:p14="http://schemas.microsoft.com/office/powerpoint/2010/main" val="742126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0" y="1700808"/>
            <a:ext cx="9144000" cy="4247317"/>
          </a:xfrm>
          <a:prstGeom prst="rect">
            <a:avLst/>
          </a:prstGeom>
        </p:spPr>
        <p:txBody>
          <a:bodyPr wrap="square">
            <a:spAutoFit/>
          </a:bodyPr>
          <a:lstStyle/>
          <a:p>
            <a:r>
              <a:rPr lang="ru-RU" dirty="0" smtClean="0"/>
              <a:t>Работа </a:t>
            </a:r>
            <a:r>
              <a:rPr lang="ru-RU" dirty="0"/>
              <a:t>должна представлять собой текстовый файл в формате </a:t>
            </a:r>
            <a:r>
              <a:rPr lang="en-US" dirty="0"/>
              <a:t>Word</a:t>
            </a:r>
            <a:r>
              <a:rPr lang="ru-RU" dirty="0"/>
              <a:t> 20</a:t>
            </a:r>
            <a:r>
              <a:rPr lang="en-US" dirty="0"/>
              <a:t>XX</a:t>
            </a:r>
            <a:r>
              <a:rPr lang="ru-RU" dirty="0"/>
              <a:t>/</a:t>
            </a:r>
            <a:r>
              <a:rPr lang="en-US" dirty="0"/>
              <a:t>PDF</a:t>
            </a:r>
            <a:r>
              <a:rPr lang="ru-RU" dirty="0"/>
              <a:t>. </a:t>
            </a:r>
          </a:p>
          <a:p>
            <a:r>
              <a:rPr lang="ru-RU" dirty="0"/>
              <a:t>Объем – не более 12 страниц (не считая титульного листа и возможных приложений) шрифтом </a:t>
            </a:r>
            <a:r>
              <a:rPr lang="en-US" dirty="0"/>
              <a:t>Times New Roman</a:t>
            </a:r>
            <a:r>
              <a:rPr lang="ru-RU" dirty="0"/>
              <a:t> 12 с одинарным интервалом. Поля: левое – 25 мм, правое – 10 мм, верхнее и нижнее – 20 мм. </a:t>
            </a:r>
          </a:p>
          <a:p>
            <a:r>
              <a:rPr lang="ru-RU" dirty="0"/>
              <a:t> </a:t>
            </a:r>
          </a:p>
          <a:p>
            <a:r>
              <a:rPr lang="ru-RU" dirty="0"/>
              <a:t>Работу </a:t>
            </a:r>
            <a:r>
              <a:rPr lang="ru-RU" i="1" dirty="0"/>
              <a:t>рекомендуется</a:t>
            </a:r>
            <a:r>
              <a:rPr lang="ru-RU" dirty="0"/>
              <a:t> разделить на </a:t>
            </a:r>
            <a:r>
              <a:rPr lang="ru-RU" b="1" dirty="0"/>
              <a:t>разделы</a:t>
            </a:r>
            <a:r>
              <a:rPr lang="ru-RU" dirty="0"/>
              <a:t>, </a:t>
            </a:r>
            <a:r>
              <a:rPr lang="ru-RU" i="1" dirty="0"/>
              <a:t>например</a:t>
            </a:r>
            <a:r>
              <a:rPr lang="ru-RU" dirty="0"/>
              <a:t>:</a:t>
            </a:r>
          </a:p>
          <a:p>
            <a:pPr marL="285750" lvl="0" indent="-285750">
              <a:buFont typeface="Wingdings" panose="05000000000000000000" pitchFamily="2" charset="2"/>
              <a:buChar char="Ø"/>
            </a:pPr>
            <a:r>
              <a:rPr lang="ru-RU" dirty="0"/>
              <a:t>Титульный лист</a:t>
            </a:r>
          </a:p>
          <a:p>
            <a:pPr marL="285750" lvl="0" indent="-285750">
              <a:buFont typeface="Wingdings" panose="05000000000000000000" pitchFamily="2" charset="2"/>
              <a:buChar char="Ø"/>
            </a:pPr>
            <a:r>
              <a:rPr lang="ru-RU" dirty="0"/>
              <a:t>Анонс (краткое описание работы, не более чем на 0.5 стр.), ключевые слова (не более одной строки)</a:t>
            </a:r>
          </a:p>
          <a:p>
            <a:pPr marL="285750" lvl="0" indent="-285750">
              <a:buFont typeface="Wingdings" panose="05000000000000000000" pitchFamily="2" charset="2"/>
              <a:buChar char="Ø"/>
            </a:pPr>
            <a:r>
              <a:rPr lang="ru-RU" dirty="0"/>
              <a:t>Введение;</a:t>
            </a:r>
          </a:p>
          <a:p>
            <a:pPr marL="285750" lvl="0" indent="-285750">
              <a:buFont typeface="Wingdings" panose="05000000000000000000" pitchFamily="2" charset="2"/>
              <a:buChar char="Ø"/>
            </a:pPr>
            <a:r>
              <a:rPr lang="ru-RU" dirty="0"/>
              <a:t>Описание технологии;</a:t>
            </a:r>
          </a:p>
          <a:p>
            <a:pPr marL="285750" lvl="0" indent="-285750">
              <a:buFont typeface="Wingdings" panose="05000000000000000000" pitchFamily="2" charset="2"/>
              <a:buChar char="Ø"/>
            </a:pPr>
            <a:r>
              <a:rPr lang="ru-RU" dirty="0"/>
              <a:t>Возможности и перспективы использования технологии;</a:t>
            </a:r>
          </a:p>
          <a:p>
            <a:pPr marL="285750" lvl="0" indent="-285750">
              <a:buFont typeface="Wingdings" panose="05000000000000000000" pitchFamily="2" charset="2"/>
              <a:buChar char="Ø"/>
            </a:pPr>
            <a:r>
              <a:rPr lang="ru-RU" dirty="0"/>
              <a:t>Заключение.</a:t>
            </a:r>
          </a:p>
          <a:p>
            <a:pPr marL="285750" lvl="0" indent="-285750">
              <a:buFont typeface="Wingdings" panose="05000000000000000000" pitchFamily="2" charset="2"/>
              <a:buChar char="Ø"/>
            </a:pPr>
            <a:r>
              <a:rPr lang="ru-RU" dirty="0" err="1"/>
              <a:t>Cписок</a:t>
            </a:r>
            <a:r>
              <a:rPr lang="ru-RU" dirty="0"/>
              <a:t> использованной литературы.</a:t>
            </a:r>
          </a:p>
          <a:p>
            <a:pPr marL="285750" lvl="0" indent="-285750">
              <a:buFont typeface="Wingdings" panose="05000000000000000000" pitchFamily="2" charset="2"/>
              <a:buChar char="Ø"/>
            </a:pPr>
            <a:r>
              <a:rPr lang="ru-RU" dirty="0"/>
              <a:t>Приложения</a:t>
            </a:r>
          </a:p>
        </p:txBody>
      </p:sp>
      <p:sp>
        <p:nvSpPr>
          <p:cNvPr id="3" name="Rectangle 4"/>
          <p:cNvSpPr txBox="1">
            <a:spLocks noChangeArrowheads="1"/>
          </p:cNvSpPr>
          <p:nvPr/>
        </p:nvSpPr>
        <p:spPr bwMode="auto">
          <a:xfrm>
            <a:off x="1403648" y="0"/>
            <a:ext cx="7040309"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lnSpc>
                <a:spcPct val="90000"/>
              </a:lnSpc>
              <a:buFontTx/>
              <a:buNone/>
            </a:pPr>
            <a:r>
              <a:rPr lang="ru-RU" sz="4400" b="1" kern="0" dirty="0" smtClean="0">
                <a:solidFill>
                  <a:schemeClr val="bg1"/>
                </a:solidFill>
                <a:effectLst>
                  <a:outerShdw blurRad="38100" dist="38100" dir="2700000" algn="tl">
                    <a:srgbClr val="C0C0C0"/>
                  </a:outerShdw>
                </a:effectLst>
              </a:rPr>
              <a:t>«Высший пилотаж»:</a:t>
            </a:r>
          </a:p>
          <a:p>
            <a:pPr marL="0" indent="0" algn="ctr">
              <a:lnSpc>
                <a:spcPct val="90000"/>
              </a:lnSpc>
              <a:buFontTx/>
              <a:buNone/>
            </a:pPr>
            <a:r>
              <a:rPr lang="ru-RU" altLang="ru-RU" sz="3600" b="1" kern="0" dirty="0" smtClean="0">
                <a:solidFill>
                  <a:schemeClr val="bg1"/>
                </a:solidFill>
                <a:effectLst>
                  <a:outerShdw blurRad="38100" dist="38100" dir="2700000" algn="tl">
                    <a:srgbClr val="C0C0C0"/>
                  </a:outerShdw>
                </a:effectLst>
              </a:rPr>
              <a:t>Оформление работы</a:t>
            </a:r>
            <a:endParaRPr lang="ru-RU" altLang="ru-RU" sz="2000" kern="0" dirty="0" smtClean="0">
              <a:solidFill>
                <a:schemeClr val="bg1"/>
              </a:solidFill>
            </a:endParaRPr>
          </a:p>
        </p:txBody>
      </p:sp>
    </p:spTree>
    <p:extLst>
      <p:ext uri="{BB962C8B-B14F-4D97-AF65-F5344CB8AC3E}">
        <p14:creationId xmlns:p14="http://schemas.microsoft.com/office/powerpoint/2010/main" val="1110918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5565"/>
            <a:ext cx="8229600" cy="1143000"/>
          </a:xfrm>
        </p:spPr>
        <p:txBody>
          <a:bodyPr/>
          <a:lstStyle/>
          <a:p>
            <a:r>
              <a:rPr lang="ru-RU" b="1" dirty="0" smtClean="0">
                <a:solidFill>
                  <a:schemeClr val="bg1"/>
                </a:solidFill>
                <a:effectLst>
                  <a:outerShdw blurRad="38100" dist="38100" dir="2700000" algn="tl">
                    <a:srgbClr val="000000">
                      <a:alpha val="43137"/>
                    </a:srgbClr>
                  </a:outerShdw>
                </a:effectLst>
              </a:rPr>
              <a:t>Оценка работы:</a:t>
            </a:r>
            <a:endParaRPr lang="ru-RU" b="1" dirty="0">
              <a:solidFill>
                <a:schemeClr val="bg1"/>
              </a:solidFill>
              <a:effectLst>
                <a:outerShdw blurRad="38100" dist="38100" dir="2700000" algn="tl">
                  <a:srgbClr val="000000">
                    <a:alpha val="43137"/>
                  </a:srgbClr>
                </a:outerShdw>
              </a:effectLst>
            </a:endParaRPr>
          </a:p>
        </p:txBody>
      </p:sp>
      <p:sp>
        <p:nvSpPr>
          <p:cNvPr id="4" name="Прямоугольник 3"/>
          <p:cNvSpPr/>
          <p:nvPr/>
        </p:nvSpPr>
        <p:spPr>
          <a:xfrm>
            <a:off x="179512" y="1582341"/>
            <a:ext cx="8964488" cy="4154984"/>
          </a:xfrm>
          <a:prstGeom prst="rect">
            <a:avLst/>
          </a:prstGeom>
        </p:spPr>
        <p:txBody>
          <a:bodyPr wrap="square">
            <a:spAutoFit/>
          </a:bodyPr>
          <a:lstStyle/>
          <a:p>
            <a:r>
              <a:rPr lang="ru-RU" sz="2400" b="1" dirty="0">
                <a:effectLst>
                  <a:outerShdw blurRad="38100" dist="38100" dir="2700000" algn="tl">
                    <a:srgbClr val="000000">
                      <a:alpha val="43137"/>
                    </a:srgbClr>
                  </a:outerShdw>
                </a:effectLst>
              </a:rPr>
              <a:t>Основными критериями оценки работ экспертной комиссии является: </a:t>
            </a:r>
          </a:p>
          <a:p>
            <a:pPr lvl="0"/>
            <a:endParaRPr lang="ru-RU" sz="2400" dirty="0" smtClean="0"/>
          </a:p>
          <a:p>
            <a:pPr marL="342900" lvl="0" indent="-342900">
              <a:buFont typeface="Wingdings" panose="05000000000000000000" pitchFamily="2" charset="2"/>
              <a:buChar char="q"/>
            </a:pPr>
            <a:r>
              <a:rPr lang="ru-RU" sz="2400" dirty="0" smtClean="0"/>
              <a:t>Новизна </a:t>
            </a:r>
            <a:r>
              <a:rPr lang="ru-RU" sz="2400" dirty="0"/>
              <a:t>видения роли  и перспектив развития информационных технологий</a:t>
            </a:r>
          </a:p>
          <a:p>
            <a:pPr marL="342900" lvl="0" indent="-342900">
              <a:buFont typeface="Wingdings" panose="05000000000000000000" pitchFamily="2" charset="2"/>
              <a:buChar char="q"/>
            </a:pPr>
            <a:r>
              <a:rPr lang="ru-RU" sz="2400" dirty="0"/>
              <a:t>Общая эрудиция авторов</a:t>
            </a:r>
          </a:p>
          <a:p>
            <a:pPr marL="342900" lvl="0" indent="-342900">
              <a:buFont typeface="Wingdings" panose="05000000000000000000" pitchFamily="2" charset="2"/>
              <a:buChar char="q"/>
            </a:pPr>
            <a:r>
              <a:rPr lang="ru-RU" sz="2400" dirty="0"/>
              <a:t>Корректность использования терминологии</a:t>
            </a:r>
          </a:p>
          <a:p>
            <a:pPr marL="342900" lvl="0" indent="-342900">
              <a:buFont typeface="Wingdings" panose="05000000000000000000" pitchFamily="2" charset="2"/>
              <a:buChar char="q"/>
            </a:pPr>
            <a:r>
              <a:rPr lang="ru-RU" sz="2400" dirty="0"/>
              <a:t>Четкость в определении предмета научного сообщения</a:t>
            </a:r>
          </a:p>
          <a:p>
            <a:pPr marL="342900" lvl="0" indent="-342900">
              <a:buFont typeface="Wingdings" panose="05000000000000000000" pitchFamily="2" charset="2"/>
              <a:buChar char="q"/>
            </a:pPr>
            <a:r>
              <a:rPr lang="ru-RU" sz="2400" dirty="0"/>
              <a:t>Полнота раскрытия основных позиций научного сообщения</a:t>
            </a:r>
          </a:p>
          <a:p>
            <a:pPr marL="342900" lvl="0" indent="-342900">
              <a:buFont typeface="Wingdings" panose="05000000000000000000" pitchFamily="2" charset="2"/>
              <a:buChar char="q"/>
            </a:pPr>
            <a:r>
              <a:rPr lang="ru-RU" sz="2400" dirty="0"/>
              <a:t>Четкость изложения и стилистическая грамотность</a:t>
            </a:r>
          </a:p>
        </p:txBody>
      </p:sp>
    </p:spTree>
    <p:extLst>
      <p:ext uri="{BB962C8B-B14F-4D97-AF65-F5344CB8AC3E}">
        <p14:creationId xmlns:p14="http://schemas.microsoft.com/office/powerpoint/2010/main" val="3852179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31722" y="1340768"/>
            <a:ext cx="9175721" cy="5517232"/>
          </a:xfrm>
          <a:solidFill>
            <a:schemeClr val="bg1"/>
          </a:solidFill>
        </p:spPr>
        <p:txBody>
          <a:bodyPr/>
          <a:lstStyle/>
          <a:p>
            <a:r>
              <a:rPr lang="ru-RU" sz="3000" b="1" dirty="0" smtClean="0">
                <a:solidFill>
                  <a:srgbClr val="002060"/>
                </a:solidFill>
                <a:effectLst>
                  <a:outerShdw blurRad="38100" dist="38100" dir="2700000" algn="tl">
                    <a:srgbClr val="C0C0C0"/>
                  </a:outerShdw>
                </a:effectLst>
              </a:rPr>
              <a:t/>
            </a:r>
            <a:br>
              <a:rPr lang="ru-RU" sz="3000" b="1" dirty="0" smtClean="0">
                <a:solidFill>
                  <a:srgbClr val="002060"/>
                </a:solidFill>
                <a:effectLst>
                  <a:outerShdw blurRad="38100" dist="38100" dir="2700000" algn="tl">
                    <a:srgbClr val="C0C0C0"/>
                  </a:outerShdw>
                </a:effectLst>
              </a:rPr>
            </a:br>
            <a:r>
              <a:rPr lang="ru-RU" sz="4000" b="1" dirty="0">
                <a:solidFill>
                  <a:srgbClr val="FF0000"/>
                </a:solidFill>
                <a:effectLst>
                  <a:outerShdw blurRad="38100" dist="38100" dir="2700000" algn="tl">
                    <a:srgbClr val="000000">
                      <a:alpha val="43137"/>
                    </a:srgbClr>
                  </a:outerShdw>
                </a:effectLst>
              </a:rPr>
              <a:t>2</a:t>
            </a:r>
            <a:r>
              <a:rPr lang="ru-RU" sz="4000" b="1" dirty="0" smtClean="0">
                <a:solidFill>
                  <a:srgbClr val="FF0000"/>
                </a:solidFill>
                <a:effectLst>
                  <a:outerShdw blurRad="38100" dist="38100" dir="2700000" algn="tl">
                    <a:srgbClr val="000000">
                      <a:alpha val="43137"/>
                    </a:srgbClr>
                  </a:outerShdw>
                </a:effectLst>
              </a:rPr>
              <a:t>. Секция «Школа 4.0»</a:t>
            </a:r>
            <a:r>
              <a:rPr lang="ru-RU" sz="4000" b="1" dirty="0">
                <a:solidFill>
                  <a:srgbClr val="FF0000"/>
                </a:solidFill>
                <a:effectLst>
                  <a:outerShdw blurRad="38100" dist="38100" dir="2700000" algn="tl">
                    <a:srgbClr val="000000">
                      <a:alpha val="43137"/>
                    </a:srgbClr>
                  </a:outerShdw>
                </a:effectLst>
              </a:rPr>
              <a:t/>
            </a:r>
            <a:br>
              <a:rPr lang="ru-RU" sz="4000" b="1" dirty="0">
                <a:solidFill>
                  <a:srgbClr val="FF0000"/>
                </a:solidFill>
                <a:effectLst>
                  <a:outerShdw blurRad="38100" dist="38100" dir="2700000" algn="tl">
                    <a:srgbClr val="000000">
                      <a:alpha val="43137"/>
                    </a:srgbClr>
                  </a:outerShdw>
                </a:effectLst>
              </a:rPr>
            </a:br>
            <a:r>
              <a:rPr lang="ru-RU" sz="3200" b="1" dirty="0" smtClean="0"/>
              <a:t>Тематика</a:t>
            </a:r>
            <a:r>
              <a:rPr lang="ru-RU" sz="3200" dirty="0"/>
              <a:t>: Электронные сервисы для создания Школы 4.0, получение и передача знаний и навыков в которой становится эффективной за счет слияния виртуальной и реальной среды, в которой живут, работают и учатся современные люди. </a:t>
            </a:r>
            <a:br>
              <a:rPr lang="ru-RU" sz="3200" dirty="0"/>
            </a:br>
            <a:r>
              <a:rPr lang="ru-RU" sz="3200" dirty="0" smtClean="0"/>
              <a:t/>
            </a:r>
            <a:br>
              <a:rPr lang="ru-RU" sz="3200" dirty="0" smtClean="0"/>
            </a:br>
            <a:r>
              <a:rPr lang="ru-RU" sz="2000" i="1" dirty="0" smtClean="0"/>
              <a:t>На </a:t>
            </a:r>
            <a:r>
              <a:rPr lang="ru-RU" sz="2000" i="1" dirty="0"/>
              <a:t>конкурс принимаются индивидуальные работы либо работы, выполненные командой не более чем из трех человек (в этом случае будет оцениваться также вклад каждого участника, см. далее).</a:t>
            </a:r>
            <a:r>
              <a:rPr lang="ru-RU" sz="3200" b="1" dirty="0"/>
              <a:t/>
            </a:r>
            <a:br>
              <a:rPr lang="ru-RU" sz="3200" b="1" dirty="0"/>
            </a:br>
            <a:r>
              <a:rPr lang="ru-RU" sz="3200" b="1" dirty="0" smtClean="0">
                <a:solidFill>
                  <a:srgbClr val="FF0000"/>
                </a:solidFill>
                <a:effectLst>
                  <a:outerShdw blurRad="38100" dist="38100" dir="2700000" algn="tl">
                    <a:srgbClr val="C0C0C0"/>
                  </a:outerShdw>
                </a:effectLst>
              </a:rPr>
              <a:t/>
            </a:r>
            <a:br>
              <a:rPr lang="ru-RU" sz="3200" b="1" dirty="0" smtClean="0">
                <a:solidFill>
                  <a:srgbClr val="FF0000"/>
                </a:solidFill>
                <a:effectLst>
                  <a:outerShdw blurRad="38100" dist="38100" dir="2700000" algn="tl">
                    <a:srgbClr val="C0C0C0"/>
                  </a:outerShdw>
                </a:effectLst>
              </a:rPr>
            </a:br>
            <a:r>
              <a:rPr lang="ru-RU" sz="2800" b="1" dirty="0" smtClean="0">
                <a:solidFill>
                  <a:srgbClr val="002060"/>
                </a:solidFill>
                <a:effectLst>
                  <a:outerShdw blurRad="38100" dist="38100" dir="2700000" algn="tl">
                    <a:srgbClr val="C0C0C0"/>
                  </a:outerShdw>
                </a:effectLst>
              </a:rPr>
              <a:t/>
            </a:r>
            <a:br>
              <a:rPr lang="ru-RU" sz="2800" b="1" dirty="0" smtClean="0">
                <a:solidFill>
                  <a:srgbClr val="002060"/>
                </a:solidFill>
                <a:effectLst>
                  <a:outerShdw blurRad="38100" dist="38100" dir="2700000" algn="tl">
                    <a:srgbClr val="C0C0C0"/>
                  </a:outerShdw>
                </a:effectLst>
              </a:rPr>
            </a:br>
            <a:endParaRPr lang="en-US" sz="2000" b="1" dirty="0" smtClean="0">
              <a:solidFill>
                <a:srgbClr val="002060"/>
              </a:solidFill>
              <a:effectLst>
                <a:outerShdw blurRad="38100" dist="38100" dir="2700000" algn="tl">
                  <a:srgbClr val="C0C0C0"/>
                </a:outerShdw>
              </a:effectLst>
            </a:endParaRPr>
          </a:p>
        </p:txBody>
      </p:sp>
      <p:sp>
        <p:nvSpPr>
          <p:cNvPr id="2051" name="Rectangle 4"/>
          <p:cNvSpPr>
            <a:spLocks noGrp="1" noChangeArrowheads="1"/>
          </p:cNvSpPr>
          <p:nvPr>
            <p:ph type="subTitle" idx="4294967295"/>
          </p:nvPr>
        </p:nvSpPr>
        <p:spPr>
          <a:xfrm>
            <a:off x="1763712" y="188913"/>
            <a:ext cx="7040309" cy="863600"/>
          </a:xfrm>
        </p:spPr>
        <p:txBody>
          <a:bodyPr/>
          <a:lstStyle/>
          <a:p>
            <a:pPr marL="0" indent="0" algn="ctr">
              <a:lnSpc>
                <a:spcPct val="90000"/>
              </a:lnSpc>
              <a:buFontTx/>
              <a:buNone/>
            </a:pPr>
            <a:r>
              <a:rPr lang="ru-RU" sz="4400" b="1" dirty="0">
                <a:solidFill>
                  <a:schemeClr val="bg1"/>
                </a:solidFill>
                <a:effectLst>
                  <a:outerShdw blurRad="38100" dist="38100" dir="2700000" algn="tl">
                    <a:srgbClr val="C0C0C0"/>
                  </a:outerShdw>
                </a:effectLst>
              </a:rPr>
              <a:t>«Высший пилотаж»</a:t>
            </a:r>
            <a:endParaRPr lang="ru-RU" altLang="ru-RU" sz="2800" dirty="0" smtClean="0">
              <a:solidFill>
                <a:schemeClr val="bg1"/>
              </a:solidFill>
            </a:endParaRPr>
          </a:p>
        </p:txBody>
      </p:sp>
    </p:spTree>
    <p:extLst>
      <p:ext uri="{BB962C8B-B14F-4D97-AF65-F5344CB8AC3E}">
        <p14:creationId xmlns:p14="http://schemas.microsoft.com/office/powerpoint/2010/main" val="281915952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subTitle" idx="4294967295"/>
          </p:nvPr>
        </p:nvSpPr>
        <p:spPr>
          <a:xfrm>
            <a:off x="1403648" y="-1"/>
            <a:ext cx="7040309" cy="1222299"/>
          </a:xfrm>
        </p:spPr>
        <p:txBody>
          <a:bodyPr/>
          <a:lstStyle/>
          <a:p>
            <a:pPr marL="0" indent="0" algn="ctr">
              <a:lnSpc>
                <a:spcPct val="90000"/>
              </a:lnSpc>
              <a:buFontTx/>
              <a:buNone/>
            </a:pPr>
            <a:r>
              <a:rPr lang="ru-RU" sz="4400" b="1" dirty="0">
                <a:solidFill>
                  <a:schemeClr val="bg1"/>
                </a:solidFill>
                <a:effectLst>
                  <a:outerShdw blurRad="38100" dist="38100" dir="2700000" algn="tl">
                    <a:srgbClr val="C0C0C0"/>
                  </a:outerShdw>
                </a:effectLst>
              </a:rPr>
              <a:t>«Высший пилотаж</a:t>
            </a:r>
            <a:r>
              <a:rPr lang="ru-RU" sz="4400" b="1" dirty="0" smtClean="0">
                <a:solidFill>
                  <a:schemeClr val="bg1"/>
                </a:solidFill>
                <a:effectLst>
                  <a:outerShdw blurRad="38100" dist="38100" dir="2700000" algn="tl">
                    <a:srgbClr val="C0C0C0"/>
                  </a:outerShdw>
                </a:effectLst>
              </a:rPr>
              <a:t>»</a:t>
            </a:r>
          </a:p>
          <a:p>
            <a:pPr marL="0" indent="0" algn="ctr">
              <a:lnSpc>
                <a:spcPct val="90000"/>
              </a:lnSpc>
              <a:buFontTx/>
              <a:buNone/>
            </a:pPr>
            <a:r>
              <a:rPr lang="ru-RU" altLang="ru-RU" sz="3600" b="1" dirty="0">
                <a:solidFill>
                  <a:schemeClr val="bg1"/>
                </a:solidFill>
                <a:effectLst>
                  <a:outerShdw blurRad="38100" dist="38100" dir="2700000" algn="tl">
                    <a:srgbClr val="C0C0C0"/>
                  </a:outerShdw>
                </a:effectLst>
              </a:rPr>
              <a:t>2</a:t>
            </a:r>
            <a:r>
              <a:rPr lang="ru-RU" altLang="ru-RU" sz="3600" b="1" dirty="0" smtClean="0">
                <a:solidFill>
                  <a:schemeClr val="bg1"/>
                </a:solidFill>
                <a:effectLst>
                  <a:outerShdw blurRad="38100" dist="38100" dir="2700000" algn="tl">
                    <a:srgbClr val="C0C0C0"/>
                  </a:outerShdw>
                </a:effectLst>
              </a:rPr>
              <a:t>. </a:t>
            </a:r>
            <a:r>
              <a:rPr lang="ru-RU" altLang="ru-RU" sz="3600" b="1" dirty="0">
                <a:solidFill>
                  <a:schemeClr val="bg1"/>
                </a:solidFill>
                <a:effectLst>
                  <a:outerShdw blurRad="38100" dist="38100" dir="2700000" algn="tl">
                    <a:srgbClr val="C0C0C0"/>
                  </a:outerShdw>
                </a:effectLst>
              </a:rPr>
              <a:t>«Школа 4.0»</a:t>
            </a:r>
            <a:endParaRPr lang="ru-RU" altLang="ru-RU" sz="2000" dirty="0" smtClean="0">
              <a:solidFill>
                <a:schemeClr val="bg1"/>
              </a:solidFill>
            </a:endParaRPr>
          </a:p>
        </p:txBody>
      </p:sp>
      <p:sp>
        <p:nvSpPr>
          <p:cNvPr id="2" name="Прямоугольник 1"/>
          <p:cNvSpPr/>
          <p:nvPr/>
        </p:nvSpPr>
        <p:spPr>
          <a:xfrm>
            <a:off x="-9770" y="1484784"/>
            <a:ext cx="9144000" cy="5201424"/>
          </a:xfrm>
          <a:prstGeom prst="rect">
            <a:avLst/>
          </a:prstGeom>
          <a:solidFill>
            <a:schemeClr val="bg1"/>
          </a:solidFill>
        </p:spPr>
        <p:txBody>
          <a:bodyPr wrap="square">
            <a:spAutoFit/>
          </a:bodyPr>
          <a:lstStyle/>
          <a:p>
            <a:endParaRPr lang="ru-RU" sz="2000" dirty="0" smtClean="0"/>
          </a:p>
          <a:p>
            <a:r>
              <a:rPr lang="ru-RU" sz="2400" dirty="0" smtClean="0"/>
              <a:t>В </a:t>
            </a:r>
            <a:r>
              <a:rPr lang="ru-RU" sz="2400" dirty="0"/>
              <a:t>рамках конкурса школьникам предлагается поучаствовать в проектировании Школы 4.0 посредством  разработки электронных сервисов для школы, цели разработки которых могут быть связаны с: </a:t>
            </a:r>
          </a:p>
          <a:p>
            <a:r>
              <a:rPr lang="ru-RU" sz="2400" dirty="0"/>
              <a:t> - повышением эффективности обучения или освоения знаний; </a:t>
            </a:r>
          </a:p>
          <a:p>
            <a:r>
              <a:rPr lang="ru-RU" sz="2400" dirty="0"/>
              <a:t> - обеспечением единого коммуникационного пространства образовательной среды, </a:t>
            </a:r>
          </a:p>
          <a:p>
            <a:r>
              <a:rPr lang="ru-RU" sz="2400" dirty="0"/>
              <a:t> - организацией досуга школьников и ряда других. </a:t>
            </a:r>
          </a:p>
          <a:p>
            <a:endParaRPr lang="ru-RU" sz="2400" dirty="0" smtClean="0"/>
          </a:p>
          <a:p>
            <a:r>
              <a:rPr lang="ru-RU" sz="2400" dirty="0" smtClean="0"/>
              <a:t>Школьники </a:t>
            </a:r>
            <a:r>
              <a:rPr lang="ru-RU" sz="2400" dirty="0"/>
              <a:t>могут предложить идеи по совершенствованию используемых электронных сервисов, например,  “электронный дневник”, “личный кабинет учащегося” и другие.</a:t>
            </a:r>
            <a:endParaRPr lang="ru-RU" sz="2400" dirty="0"/>
          </a:p>
        </p:txBody>
      </p:sp>
    </p:spTree>
    <p:extLst>
      <p:ext uri="{BB962C8B-B14F-4D97-AF65-F5344CB8AC3E}">
        <p14:creationId xmlns:p14="http://schemas.microsoft.com/office/powerpoint/2010/main" val="135209777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68760"/>
            <a:ext cx="9144000" cy="4801314"/>
          </a:xfrm>
          <a:prstGeom prst="rect">
            <a:avLst/>
          </a:prstGeom>
        </p:spPr>
        <p:txBody>
          <a:bodyPr wrap="square">
            <a:spAutoFit/>
          </a:bodyPr>
          <a:lstStyle/>
          <a:p>
            <a:pPr lvl="0"/>
            <a:r>
              <a:rPr lang="ru-RU" b="1" dirty="0" smtClean="0"/>
              <a:t>Порядок участия, оформление работы:</a:t>
            </a:r>
          </a:p>
          <a:p>
            <a:pPr lvl="0"/>
            <a:endParaRPr lang="ru-RU" b="1" dirty="0" smtClean="0"/>
          </a:p>
          <a:p>
            <a:pPr lvl="0"/>
            <a:r>
              <a:rPr lang="ru-RU" b="1" dirty="0" smtClean="0"/>
              <a:t>Отборочный </a:t>
            </a:r>
            <a:r>
              <a:rPr lang="ru-RU" b="1" dirty="0"/>
              <a:t>заочный этап.</a:t>
            </a:r>
            <a:r>
              <a:rPr lang="ru-RU" dirty="0"/>
              <a:t>  </a:t>
            </a:r>
          </a:p>
          <a:p>
            <a:r>
              <a:rPr lang="ru-RU" dirty="0"/>
              <a:t>Первый (отборочный) этап проводится в заочной форме. Для участия необходимо загрузить выполненную работу в электронном виде в личный кабинет участника на корпоративном портале (сайте) НИУ ВШЭ </a:t>
            </a:r>
            <a:r>
              <a:rPr lang="ru-RU" dirty="0">
                <a:hlinkClick r:id="rId2"/>
              </a:rPr>
              <a:t>http://olymp.hse.ru/projects</a:t>
            </a:r>
            <a:r>
              <a:rPr lang="ru-RU" dirty="0"/>
              <a:t>. </a:t>
            </a:r>
          </a:p>
          <a:p>
            <a:r>
              <a:rPr lang="ru-RU" dirty="0"/>
              <a:t>Работа должна представлять собой пояснительную записку к проекту и включать ссылку на видеоролик, снятый вами и рассказывающий о вашем проекте (видео необходимо разместить на сервисе </a:t>
            </a:r>
            <a:r>
              <a:rPr lang="en-US" dirty="0" err="1"/>
              <a:t>Youtube</a:t>
            </a:r>
            <a:r>
              <a:rPr lang="ru-RU" dirty="0"/>
              <a:t> и дать ссылку в тексте пояснительной записки). </a:t>
            </a:r>
          </a:p>
          <a:p>
            <a:r>
              <a:rPr lang="ru-RU" dirty="0"/>
              <a:t>Объем пояснительной записки (без приложений) – не более 15 страниц шрифтом </a:t>
            </a:r>
            <a:r>
              <a:rPr lang="en-US" dirty="0"/>
              <a:t>Times New Roman</a:t>
            </a:r>
            <a:r>
              <a:rPr lang="ru-RU" dirty="0"/>
              <a:t> 12 с одинарным интервалом.</a:t>
            </a:r>
          </a:p>
          <a:p>
            <a:r>
              <a:rPr lang="ru-RU" dirty="0"/>
              <a:t>Продолжительность видеоролика – не более 10 минут.</a:t>
            </a:r>
          </a:p>
          <a:p>
            <a:r>
              <a:rPr lang="ru-RU" dirty="0"/>
              <a:t> </a:t>
            </a:r>
          </a:p>
          <a:p>
            <a:pPr lvl="0"/>
            <a:r>
              <a:rPr lang="ru-RU" b="1" dirty="0"/>
              <a:t>Финальный очный этап.  </a:t>
            </a:r>
            <a:r>
              <a:rPr lang="ru-RU" dirty="0"/>
              <a:t>Участники, прошедшие отборочный заочный этап, будут приглашены на финал. Для участия в финальном этапе участники готовят презентацию, а также печатную версию пояснительной записки проекта.</a:t>
            </a:r>
          </a:p>
        </p:txBody>
      </p:sp>
      <p:sp>
        <p:nvSpPr>
          <p:cNvPr id="3" name="Rectangle 4"/>
          <p:cNvSpPr txBox="1">
            <a:spLocks noChangeArrowheads="1"/>
          </p:cNvSpPr>
          <p:nvPr/>
        </p:nvSpPr>
        <p:spPr bwMode="auto">
          <a:xfrm>
            <a:off x="1403648" y="-1"/>
            <a:ext cx="7040309" cy="1222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lnSpc>
                <a:spcPct val="90000"/>
              </a:lnSpc>
              <a:buFontTx/>
              <a:buNone/>
            </a:pPr>
            <a:r>
              <a:rPr lang="ru-RU" sz="4400" b="1" kern="0" dirty="0" smtClean="0">
                <a:solidFill>
                  <a:schemeClr val="bg1"/>
                </a:solidFill>
                <a:effectLst>
                  <a:outerShdw blurRad="38100" dist="38100" dir="2700000" algn="tl">
                    <a:srgbClr val="C0C0C0"/>
                  </a:outerShdw>
                </a:effectLst>
              </a:rPr>
              <a:t>«Высший пилотаж»</a:t>
            </a:r>
          </a:p>
          <a:p>
            <a:pPr marL="0" indent="0" algn="ctr">
              <a:lnSpc>
                <a:spcPct val="90000"/>
              </a:lnSpc>
              <a:buFontTx/>
              <a:buNone/>
            </a:pPr>
            <a:r>
              <a:rPr lang="ru-RU" altLang="ru-RU" sz="3600" b="1" kern="0" dirty="0" smtClean="0">
                <a:solidFill>
                  <a:schemeClr val="bg1"/>
                </a:solidFill>
                <a:effectLst>
                  <a:outerShdw blurRad="38100" dist="38100" dir="2700000" algn="tl">
                    <a:srgbClr val="C0C0C0"/>
                  </a:outerShdw>
                </a:effectLst>
              </a:rPr>
              <a:t>2. «Школа 4.0»</a:t>
            </a:r>
            <a:endParaRPr lang="ru-RU" altLang="ru-RU" sz="2000" kern="0" dirty="0" smtClean="0">
              <a:solidFill>
                <a:schemeClr val="bg1"/>
              </a:solidFill>
            </a:endParaRPr>
          </a:p>
        </p:txBody>
      </p:sp>
    </p:spTree>
    <p:extLst>
      <p:ext uri="{BB962C8B-B14F-4D97-AF65-F5344CB8AC3E}">
        <p14:creationId xmlns:p14="http://schemas.microsoft.com/office/powerpoint/2010/main" val="399112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40768"/>
            <a:ext cx="9144000" cy="5324535"/>
          </a:xfrm>
          <a:prstGeom prst="rect">
            <a:avLst/>
          </a:prstGeom>
          <a:solidFill>
            <a:schemeClr val="bg1"/>
          </a:solidFill>
        </p:spPr>
        <p:txBody>
          <a:bodyPr wrap="square">
            <a:spAutoFit/>
          </a:bodyPr>
          <a:lstStyle/>
          <a:p>
            <a:pPr lvl="0"/>
            <a:r>
              <a:rPr lang="ru-RU" b="1" dirty="0"/>
              <a:t>Пояснительная записка </a:t>
            </a:r>
            <a:r>
              <a:rPr lang="ru-RU" dirty="0"/>
              <a:t>к проекту должна быть представлена в файле в формате </a:t>
            </a:r>
            <a:r>
              <a:rPr lang="en-US" dirty="0"/>
              <a:t>Word</a:t>
            </a:r>
            <a:r>
              <a:rPr lang="ru-RU" dirty="0"/>
              <a:t> 20</a:t>
            </a:r>
            <a:r>
              <a:rPr lang="en-US" dirty="0"/>
              <a:t>XX</a:t>
            </a:r>
            <a:r>
              <a:rPr lang="ru-RU" dirty="0"/>
              <a:t> (шрифт </a:t>
            </a:r>
            <a:r>
              <a:rPr lang="ru-RU" dirty="0" err="1"/>
              <a:t>Times</a:t>
            </a:r>
            <a:r>
              <a:rPr lang="ru-RU" dirty="0"/>
              <a:t> </a:t>
            </a:r>
            <a:r>
              <a:rPr lang="en-US" dirty="0"/>
              <a:t>New Roman </a:t>
            </a:r>
            <a:r>
              <a:rPr lang="ru-RU" dirty="0"/>
              <a:t>12, одинарный интервал) и должна включать:</a:t>
            </a:r>
          </a:p>
          <a:p>
            <a:endParaRPr lang="ru-RU" sz="1600" b="1" dirty="0" smtClean="0"/>
          </a:p>
          <a:p>
            <a:r>
              <a:rPr lang="ru-RU" sz="1600" b="1" dirty="0" smtClean="0"/>
              <a:t>-  </a:t>
            </a:r>
            <a:r>
              <a:rPr lang="ru-RU" sz="1600" dirty="0"/>
              <a:t>информацию об авторе: ФИО; название учебного заведения, класс обучения; </a:t>
            </a:r>
          </a:p>
          <a:p>
            <a:r>
              <a:rPr lang="ru-RU" sz="1600" b="1" dirty="0"/>
              <a:t>-</a:t>
            </a:r>
            <a:r>
              <a:rPr lang="ru-RU" sz="1600" dirty="0"/>
              <a:t> краткую характеристику проекта: название; ключевые слова; </a:t>
            </a:r>
          </a:p>
          <a:p>
            <a:pPr marL="285750" indent="-285750">
              <a:buFontTx/>
              <a:buChar char="-"/>
            </a:pPr>
            <a:r>
              <a:rPr lang="ru-RU" sz="1600" dirty="0" smtClean="0"/>
              <a:t>содержание </a:t>
            </a:r>
            <a:r>
              <a:rPr lang="ru-RU" sz="1600" dirty="0"/>
              <a:t>проекта:  цели сервиса, основных пользователей, сценарии работы сервиса, технические решения, архитектуру сервиса, </a:t>
            </a:r>
            <a:r>
              <a:rPr lang="ru-RU" sz="1600" dirty="0" err="1"/>
              <a:t>протипирование</a:t>
            </a:r>
            <a:r>
              <a:rPr lang="ru-RU" sz="1600" dirty="0"/>
              <a:t> основных функций, актуальность реализации сервиса, основных потребителей с количественной оценкой, </a:t>
            </a:r>
            <a:r>
              <a:rPr lang="ru-RU" sz="1600" dirty="0" smtClean="0"/>
              <a:t>-</a:t>
            </a:r>
          </a:p>
          <a:p>
            <a:pPr marL="285750" indent="-285750">
              <a:buFontTx/>
              <a:buChar char="-"/>
            </a:pPr>
            <a:r>
              <a:rPr lang="ru-RU" sz="1600" dirty="0" smtClean="0"/>
              <a:t>модель </a:t>
            </a:r>
            <a:r>
              <a:rPr lang="ru-RU" sz="1600" dirty="0"/>
              <a:t>коммерциализации, стратегию продвижения сервиса к потребителю, информационные каналы продвижения, партнеров и другие аспекты, </a:t>
            </a:r>
            <a:r>
              <a:rPr lang="ru-RU" sz="1600" dirty="0" smtClean="0"/>
              <a:t>позволяющие  </a:t>
            </a:r>
            <a:r>
              <a:rPr lang="ru-RU" sz="1600" dirty="0"/>
              <a:t>оценить уровень проработки предлагаемого на конкурс проекта;</a:t>
            </a:r>
          </a:p>
          <a:p>
            <a:r>
              <a:rPr lang="ru-RU" sz="1600" b="1" dirty="0"/>
              <a:t>-</a:t>
            </a:r>
            <a:r>
              <a:rPr lang="ru-RU" sz="1600" dirty="0"/>
              <a:t> список использованной литературы располагается в конце текста под заголовком Литература. </a:t>
            </a:r>
          </a:p>
          <a:p>
            <a:r>
              <a:rPr lang="ru-RU" sz="1600" dirty="0"/>
              <a:t> - рисунки, фото и другие графические изображения, а также таблицы излагаются в тексте работы, в случае необходимости выносятся в приложения;</a:t>
            </a:r>
          </a:p>
          <a:p>
            <a:r>
              <a:rPr lang="ru-RU" sz="1600" dirty="0"/>
              <a:t>- если работа выполнена коллективом (не более 3 человек), от каждого участник обязано  быть загружено персональное эссе, описывающее его личный вклад (в случае отсутствия эссе конкретного участника за эссе выставляется нулевая оценка);</a:t>
            </a:r>
          </a:p>
          <a:p>
            <a:r>
              <a:rPr lang="ru-RU" sz="1600" dirty="0"/>
              <a:t>- в случае необходимости к работе можно приложить файл дополнительных материалов. Суммарный объем дополнительных материалов – не более 3 Мб (все дополнительные материалы загружаются одним архивным файлом).</a:t>
            </a:r>
          </a:p>
        </p:txBody>
      </p:sp>
      <p:sp>
        <p:nvSpPr>
          <p:cNvPr id="3" name="Rectangle 4"/>
          <p:cNvSpPr txBox="1">
            <a:spLocks noChangeArrowheads="1"/>
          </p:cNvSpPr>
          <p:nvPr/>
        </p:nvSpPr>
        <p:spPr bwMode="auto">
          <a:xfrm>
            <a:off x="1403648" y="0"/>
            <a:ext cx="7040309"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lnSpc>
                <a:spcPct val="90000"/>
              </a:lnSpc>
              <a:buFontTx/>
              <a:buNone/>
            </a:pPr>
            <a:r>
              <a:rPr lang="ru-RU" sz="4400" b="1" kern="0" dirty="0" smtClean="0">
                <a:solidFill>
                  <a:schemeClr val="bg1"/>
                </a:solidFill>
                <a:effectLst>
                  <a:outerShdw blurRad="38100" dist="38100" dir="2700000" algn="tl">
                    <a:srgbClr val="C0C0C0"/>
                  </a:outerShdw>
                </a:effectLst>
              </a:rPr>
              <a:t>«Высший пилотаж»:</a:t>
            </a:r>
          </a:p>
          <a:p>
            <a:pPr marL="0" indent="0" algn="ctr">
              <a:lnSpc>
                <a:spcPct val="90000"/>
              </a:lnSpc>
              <a:buFontTx/>
              <a:buNone/>
            </a:pPr>
            <a:r>
              <a:rPr lang="ru-RU" altLang="ru-RU" sz="3600" b="1" kern="0" dirty="0" smtClean="0">
                <a:solidFill>
                  <a:schemeClr val="bg1"/>
                </a:solidFill>
                <a:effectLst>
                  <a:outerShdw blurRad="38100" dist="38100" dir="2700000" algn="tl">
                    <a:srgbClr val="C0C0C0"/>
                  </a:outerShdw>
                </a:effectLst>
              </a:rPr>
              <a:t>Оформление работы</a:t>
            </a:r>
            <a:endParaRPr lang="ru-RU" altLang="ru-RU" sz="2000" kern="0" dirty="0" smtClean="0">
              <a:solidFill>
                <a:schemeClr val="bg1"/>
              </a:solidFill>
            </a:endParaRPr>
          </a:p>
        </p:txBody>
      </p:sp>
    </p:spTree>
    <p:extLst>
      <p:ext uri="{BB962C8B-B14F-4D97-AF65-F5344CB8AC3E}">
        <p14:creationId xmlns:p14="http://schemas.microsoft.com/office/powerpoint/2010/main" val="973192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22299"/>
            <a:ext cx="9144000" cy="1292662"/>
          </a:xfrm>
          <a:prstGeom prst="rect">
            <a:avLst/>
          </a:prstGeom>
          <a:solidFill>
            <a:schemeClr val="bg1"/>
          </a:solidFill>
        </p:spPr>
        <p:txBody>
          <a:bodyPr wrap="square">
            <a:spAutoFit/>
          </a:bodyPr>
          <a:lstStyle/>
          <a:p>
            <a:r>
              <a:rPr lang="ru-RU" dirty="0" smtClean="0"/>
              <a:t>На </a:t>
            </a:r>
            <a:r>
              <a:rPr lang="ru-RU" dirty="0"/>
              <a:t>конкурс представляются проекты электронных или интернет сервисов для Школы 4.0, разработанными школьниками 10-11 классов, представленные на заочном этапе в форме пояснительной записки, на очном этапе в виде презентации.    </a:t>
            </a:r>
            <a:endParaRPr lang="ru-RU" sz="2400" dirty="0"/>
          </a:p>
        </p:txBody>
      </p:sp>
      <p:sp>
        <p:nvSpPr>
          <p:cNvPr id="4" name="Rectangle 4"/>
          <p:cNvSpPr txBox="1">
            <a:spLocks noChangeArrowheads="1"/>
          </p:cNvSpPr>
          <p:nvPr/>
        </p:nvSpPr>
        <p:spPr bwMode="auto">
          <a:xfrm>
            <a:off x="1403648" y="-1"/>
            <a:ext cx="7040309" cy="1222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lnSpc>
                <a:spcPct val="90000"/>
              </a:lnSpc>
              <a:buFontTx/>
              <a:buNone/>
            </a:pPr>
            <a:r>
              <a:rPr lang="ru-RU" sz="4400" b="1" kern="0" dirty="0" smtClean="0">
                <a:solidFill>
                  <a:schemeClr val="bg1"/>
                </a:solidFill>
                <a:effectLst>
                  <a:outerShdw blurRad="38100" dist="38100" dir="2700000" algn="tl">
                    <a:srgbClr val="C0C0C0"/>
                  </a:outerShdw>
                </a:effectLst>
              </a:rPr>
              <a:t>«Высший пилотаж»</a:t>
            </a:r>
          </a:p>
          <a:p>
            <a:pPr marL="0" indent="0" algn="ctr">
              <a:lnSpc>
                <a:spcPct val="90000"/>
              </a:lnSpc>
              <a:buFontTx/>
              <a:buNone/>
            </a:pPr>
            <a:r>
              <a:rPr lang="ru-RU" altLang="ru-RU" sz="3600" b="1" kern="0" dirty="0" smtClean="0">
                <a:solidFill>
                  <a:schemeClr val="bg1"/>
                </a:solidFill>
                <a:effectLst>
                  <a:outerShdw blurRad="38100" dist="38100" dir="2700000" algn="tl">
                    <a:srgbClr val="C0C0C0"/>
                  </a:outerShdw>
                </a:effectLst>
              </a:rPr>
              <a:t>2. «Школа 4.0»</a:t>
            </a:r>
            <a:endParaRPr lang="ru-RU" altLang="ru-RU" sz="2000" kern="0" dirty="0" smtClean="0">
              <a:solidFill>
                <a:schemeClr val="bg1"/>
              </a:solidFill>
            </a:endParaRPr>
          </a:p>
        </p:txBody>
      </p:sp>
      <p:sp>
        <p:nvSpPr>
          <p:cNvPr id="5" name="Прямоугольник 4"/>
          <p:cNvSpPr/>
          <p:nvPr/>
        </p:nvSpPr>
        <p:spPr>
          <a:xfrm>
            <a:off x="35060" y="2852936"/>
            <a:ext cx="8964488" cy="3785652"/>
          </a:xfrm>
          <a:prstGeom prst="rect">
            <a:avLst/>
          </a:prstGeom>
          <a:solidFill>
            <a:schemeClr val="bg1"/>
          </a:solidFill>
        </p:spPr>
        <p:txBody>
          <a:bodyPr wrap="square">
            <a:spAutoFit/>
          </a:bodyPr>
          <a:lstStyle/>
          <a:p>
            <a:r>
              <a:rPr lang="ru-RU" sz="2400" b="1" dirty="0">
                <a:effectLst>
                  <a:outerShdw blurRad="38100" dist="38100" dir="2700000" algn="tl">
                    <a:srgbClr val="000000">
                      <a:alpha val="43137"/>
                    </a:srgbClr>
                  </a:outerShdw>
                </a:effectLst>
              </a:rPr>
              <a:t>Основными критериями оценки работ экспертной комиссии является: </a:t>
            </a:r>
            <a:endParaRPr lang="ru-RU" sz="2400" b="1" dirty="0" smtClean="0">
              <a:effectLst>
                <a:outerShdw blurRad="38100" dist="38100" dir="2700000" algn="tl">
                  <a:srgbClr val="000000">
                    <a:alpha val="43137"/>
                  </a:srgbClr>
                </a:outerShdw>
              </a:effectLst>
            </a:endParaRPr>
          </a:p>
          <a:p>
            <a:endParaRPr lang="ru-RU" sz="2400" b="1" dirty="0">
              <a:effectLst>
                <a:outerShdw blurRad="38100" dist="38100" dir="2700000" algn="tl">
                  <a:srgbClr val="000000">
                    <a:alpha val="43137"/>
                  </a:srgbClr>
                </a:outerShdw>
              </a:effectLst>
            </a:endParaRPr>
          </a:p>
          <a:p>
            <a:pPr marL="342900" lvl="0" indent="-342900">
              <a:buFont typeface="Wingdings" panose="05000000000000000000" pitchFamily="2" charset="2"/>
              <a:buChar char="q"/>
            </a:pPr>
            <a:r>
              <a:rPr lang="ru-RU" sz="2400" dirty="0" smtClean="0"/>
              <a:t>Оригинальность </a:t>
            </a:r>
            <a:r>
              <a:rPr lang="ru-RU" sz="2400" dirty="0"/>
              <a:t>идеи проекта.</a:t>
            </a:r>
          </a:p>
          <a:p>
            <a:pPr marL="342900" lvl="0" indent="-342900">
              <a:buFont typeface="Wingdings" panose="05000000000000000000" pitchFamily="2" charset="2"/>
              <a:buChar char="q"/>
            </a:pPr>
            <a:r>
              <a:rPr lang="ru-RU" sz="2400" dirty="0"/>
              <a:t>Полнота проработки технологической и функциональной архитектуры проекта. </a:t>
            </a:r>
          </a:p>
          <a:p>
            <a:pPr marL="342900" lvl="0" indent="-342900">
              <a:buFont typeface="Wingdings" panose="05000000000000000000" pitchFamily="2" charset="2"/>
              <a:buChar char="q"/>
            </a:pPr>
            <a:r>
              <a:rPr lang="ru-RU" sz="2400" dirty="0"/>
              <a:t>Четкость изложения и стилистическая грамотность</a:t>
            </a:r>
          </a:p>
          <a:p>
            <a:pPr marL="342900" lvl="0" indent="-342900">
              <a:buFont typeface="Wingdings" panose="05000000000000000000" pitchFamily="2" charset="2"/>
              <a:buChar char="q"/>
            </a:pPr>
            <a:r>
              <a:rPr lang="ru-RU" sz="2400" dirty="0"/>
              <a:t>Внятное экономическое обоснование проекта.  </a:t>
            </a:r>
          </a:p>
          <a:p>
            <a:pPr marL="342900" lvl="0" indent="-342900">
              <a:buFont typeface="Wingdings" panose="05000000000000000000" pitchFamily="2" charset="2"/>
              <a:buChar char="q"/>
            </a:pPr>
            <a:r>
              <a:rPr lang="ru-RU" sz="2400" dirty="0"/>
              <a:t>Корректное использование ссылок на используемую литературу. </a:t>
            </a:r>
            <a:endParaRPr lang="ru-RU" sz="2400" dirty="0"/>
          </a:p>
        </p:txBody>
      </p:sp>
    </p:spTree>
    <p:extLst>
      <p:ext uri="{BB962C8B-B14F-4D97-AF65-F5344CB8AC3E}">
        <p14:creationId xmlns:p14="http://schemas.microsoft.com/office/powerpoint/2010/main" val="39046044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3590" y="1268760"/>
            <a:ext cx="9144000" cy="72320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228528" bIns="0" anchor="ctr">
            <a:spAutoFit/>
          </a:bodyPr>
          <a:lstStyle/>
          <a:p>
            <a:pPr hangingPunct="0">
              <a:defRPr/>
            </a:pPr>
            <a:r>
              <a:rPr lang="en-US" sz="3200" b="1" dirty="0" err="1">
                <a:latin typeface="Arial" charset="0"/>
                <a:cs typeface="Arial" charset="0"/>
              </a:rPr>
              <a:t>Проходные</a:t>
            </a:r>
            <a:r>
              <a:rPr lang="en-US" sz="3200" b="1" dirty="0">
                <a:latin typeface="Arial" charset="0"/>
                <a:cs typeface="Arial" charset="0"/>
              </a:rPr>
              <a:t> </a:t>
            </a:r>
            <a:r>
              <a:rPr lang="en-US" sz="3200" b="1" dirty="0" err="1">
                <a:latin typeface="Arial" charset="0"/>
                <a:cs typeface="Arial" charset="0"/>
              </a:rPr>
              <a:t>баллы</a:t>
            </a:r>
            <a:r>
              <a:rPr lang="en-US" sz="3200" b="1" dirty="0">
                <a:latin typeface="Arial" charset="0"/>
                <a:cs typeface="Arial" charset="0"/>
              </a:rPr>
              <a:t> </a:t>
            </a:r>
            <a:r>
              <a:rPr lang="en-US" sz="3200" b="1" dirty="0" err="1">
                <a:latin typeface="Arial" charset="0"/>
                <a:cs typeface="Arial" charset="0"/>
              </a:rPr>
              <a:t>последних</a:t>
            </a:r>
            <a:r>
              <a:rPr lang="en-US" sz="3200" b="1" dirty="0">
                <a:latin typeface="Arial" charset="0"/>
                <a:cs typeface="Arial" charset="0"/>
              </a:rPr>
              <a:t> </a:t>
            </a:r>
            <a:r>
              <a:rPr lang="en-US" sz="3200" b="1" dirty="0" err="1">
                <a:latin typeface="Arial" charset="0"/>
                <a:cs typeface="Arial" charset="0"/>
              </a:rPr>
              <a:t>лет</a:t>
            </a:r>
            <a:r>
              <a:rPr lang="en-US" sz="3200" b="1" dirty="0" smtClean="0">
                <a:latin typeface="Arial" charset="0"/>
                <a:cs typeface="Arial" charset="0"/>
              </a:rPr>
              <a:t>:</a:t>
            </a:r>
            <a:endParaRPr lang="ru-RU" sz="3200" b="1" dirty="0">
              <a:latin typeface="Arial" charset="0"/>
              <a:cs typeface="Arial" charset="0"/>
            </a:endParaRPr>
          </a:p>
        </p:txBody>
      </p:sp>
      <p:sp>
        <p:nvSpPr>
          <p:cNvPr id="9219" name="Rectangle 9"/>
          <p:cNvSpPr>
            <a:spLocks noChangeArrowheads="1"/>
          </p:cNvSpPr>
          <p:nvPr/>
        </p:nvSpPr>
        <p:spPr bwMode="auto">
          <a:xfrm>
            <a:off x="1547813" y="333375"/>
            <a:ext cx="73802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a:lnSpc>
                <a:spcPct val="90000"/>
              </a:lnSpc>
              <a:buFontTx/>
              <a:buNone/>
            </a:pPr>
            <a:r>
              <a:rPr lang="ru-RU" altLang="ru-RU" sz="2800">
                <a:solidFill>
                  <a:schemeClr val="bg1"/>
                </a:solidFill>
              </a:rPr>
              <a:t>Ш к о л а    Б и з н е с – и н ф о р м а т и к 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132856"/>
            <a:ext cx="6840760" cy="4104456"/>
          </a:xfrm>
          <a:prstGeom prst="rect">
            <a:avLst/>
          </a:prstGeom>
        </p:spPr>
      </p:pic>
    </p:spTree>
    <p:extLst>
      <p:ext uri="{BB962C8B-B14F-4D97-AF65-F5344CB8AC3E}">
        <p14:creationId xmlns:p14="http://schemas.microsoft.com/office/powerpoint/2010/main" val="1147929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6218" y="1340768"/>
            <a:ext cx="9117781" cy="5570756"/>
          </a:xfrm>
          <a:prstGeom prst="rect">
            <a:avLst/>
          </a:prstGeom>
          <a:solidFill>
            <a:schemeClr val="bg1"/>
          </a:solidFill>
        </p:spPr>
        <p:txBody>
          <a:bodyPr wrap="square">
            <a:spAutoFit/>
          </a:bodyPr>
          <a:lstStyle/>
          <a:p>
            <a:r>
              <a:rPr lang="ru-RU" sz="2400" b="1" dirty="0"/>
              <a:t>Первый (отборочный) этап проводится в заочной форме</a:t>
            </a:r>
            <a:r>
              <a:rPr lang="ru-RU" sz="2400" dirty="0"/>
              <a:t>. </a:t>
            </a:r>
            <a:r>
              <a:rPr lang="ru-RU" sz="1400" dirty="0"/>
              <a:t>Для участия необходимо загрузить выполненную работу в электронном виде в личный кабинет участника на </a:t>
            </a:r>
            <a:r>
              <a:rPr lang="ru-RU" sz="1400" dirty="0" smtClean="0"/>
              <a:t>корпоративном портале (сайте) НИУ ВШЭ </a:t>
            </a:r>
            <a:r>
              <a:rPr lang="ru-RU" sz="1400" dirty="0" smtClean="0">
                <a:hlinkClick r:id="rId2"/>
              </a:rPr>
              <a:t>http://olymp.hse.ru/projects</a:t>
            </a:r>
            <a:r>
              <a:rPr lang="ru-RU" sz="1400" dirty="0" smtClean="0"/>
              <a:t>. </a:t>
            </a:r>
            <a:endParaRPr lang="ru-RU" dirty="0" smtClean="0"/>
          </a:p>
          <a:p>
            <a:r>
              <a:rPr lang="ru-RU" sz="2000" dirty="0" smtClean="0"/>
              <a:t>Если работа коллективная, в обязательном порядке должны быть также загружены персональные эссе от каждого участника с описанием его личного вклада в проект и описания его мотивации, почему он принял участие в этом проекте. </a:t>
            </a:r>
          </a:p>
          <a:p>
            <a:r>
              <a:rPr lang="ru-RU" sz="2000" dirty="0" smtClean="0"/>
              <a:t>Размер </a:t>
            </a:r>
            <a:r>
              <a:rPr lang="ru-RU" sz="2000" dirty="0"/>
              <a:t>эссе – не более 2 страниц. </a:t>
            </a:r>
            <a:endParaRPr lang="ru-RU" sz="2000" dirty="0" smtClean="0"/>
          </a:p>
          <a:p>
            <a:endParaRPr lang="ru-RU" sz="2000" dirty="0" smtClean="0"/>
          </a:p>
          <a:p>
            <a:r>
              <a:rPr lang="ru-RU" sz="2000" dirty="0" smtClean="0"/>
              <a:t>При этом </a:t>
            </a:r>
            <a:r>
              <a:rPr lang="ru-RU" sz="2000" u="sng" dirty="0" smtClean="0"/>
              <a:t>дублирования текста персональных эссе не допускается</a:t>
            </a:r>
            <a:r>
              <a:rPr lang="ru-RU" sz="2000" dirty="0" smtClean="0"/>
              <a:t>, </a:t>
            </a:r>
            <a:r>
              <a:rPr lang="ru-RU" sz="2000" b="1" dirty="0" smtClean="0">
                <a:effectLst>
                  <a:outerShdw blurRad="38100" dist="38100" dir="2700000" algn="tl">
                    <a:srgbClr val="000000">
                      <a:alpha val="43137"/>
                    </a:srgbClr>
                  </a:outerShdw>
                </a:effectLst>
              </a:rPr>
              <a:t>каждое эссе оценивается отдельно</a:t>
            </a:r>
            <a:r>
              <a:rPr lang="ru-RU" sz="2000" dirty="0" smtClean="0"/>
              <a:t>, оценки каждого участника команды в общем случае будут различаться.</a:t>
            </a:r>
          </a:p>
          <a:p>
            <a:endParaRPr lang="ru-RU" sz="2000" dirty="0" smtClean="0"/>
          </a:p>
          <a:p>
            <a:r>
              <a:rPr lang="ru-RU" sz="2000" dirty="0"/>
              <a:t>Оценка каждого участника коллективного проекта будет определяться по формуле: </a:t>
            </a:r>
            <a:endParaRPr lang="ru-RU" sz="2000" dirty="0" smtClean="0"/>
          </a:p>
          <a:p>
            <a:r>
              <a:rPr lang="ru-RU" sz="2000" dirty="0" smtClean="0"/>
              <a:t>Оценка </a:t>
            </a:r>
            <a:r>
              <a:rPr lang="ru-RU" sz="2000" dirty="0"/>
              <a:t>участника= 0.65 х (Общая оценка за коллективный проект) + 0.35 х (Оценка за личное эссе).</a:t>
            </a:r>
            <a:r>
              <a:rPr lang="ru-RU" sz="2400" dirty="0"/>
              <a:t/>
            </a:r>
            <a:br>
              <a:rPr lang="ru-RU" sz="2400" dirty="0"/>
            </a:br>
            <a:endParaRPr lang="ru-RU" sz="2400" dirty="0"/>
          </a:p>
        </p:txBody>
      </p:sp>
      <p:sp>
        <p:nvSpPr>
          <p:cNvPr id="7" name="Заголовок 1"/>
          <p:cNvSpPr>
            <a:spLocks noGrp="1"/>
          </p:cNvSpPr>
          <p:nvPr>
            <p:ph type="title"/>
          </p:nvPr>
        </p:nvSpPr>
        <p:spPr>
          <a:xfrm>
            <a:off x="755576" y="35565"/>
            <a:ext cx="8229600" cy="1143000"/>
          </a:xfrm>
        </p:spPr>
        <p:txBody>
          <a:bodyPr/>
          <a:lstStyle/>
          <a:p>
            <a:r>
              <a:rPr lang="ru-RU" b="1" dirty="0" smtClean="0">
                <a:solidFill>
                  <a:schemeClr val="bg1"/>
                </a:solidFill>
                <a:effectLst>
                  <a:outerShdw blurRad="38100" dist="38100" dir="2700000" algn="tl">
                    <a:srgbClr val="000000">
                      <a:alpha val="43137"/>
                    </a:srgbClr>
                  </a:outerShdw>
                </a:effectLst>
              </a:rPr>
              <a:t>Оценка работы:</a:t>
            </a:r>
            <a:endParaRPr lang="ru-RU"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9419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4" name="Рисунок 3" descr="ris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0094" y="3068960"/>
            <a:ext cx="2490788" cy="30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8" name="Rectangle 2"/>
          <p:cNvSpPr>
            <a:spLocks noGrp="1" noChangeArrowheads="1"/>
          </p:cNvSpPr>
          <p:nvPr>
            <p:ph type="ctrTitle"/>
          </p:nvPr>
        </p:nvSpPr>
        <p:spPr>
          <a:xfrm>
            <a:off x="134937" y="1052736"/>
            <a:ext cx="9009063" cy="2209800"/>
          </a:xfrm>
        </p:spPr>
        <p:txBody>
          <a:bodyPr/>
          <a:lstStyle/>
          <a:p>
            <a:pPr eaLnBrk="1" hangingPunct="1"/>
            <a:r>
              <a:rPr lang="ru-RU" altLang="zh-CN" b="1" dirty="0" smtClean="0">
                <a:latin typeface="36 Helvetica ThinItalic"/>
              </a:rPr>
              <a:t>Спасибо за внимание!</a:t>
            </a:r>
            <a:br>
              <a:rPr lang="ru-RU" altLang="zh-CN" b="1" dirty="0" smtClean="0">
                <a:latin typeface="36 Helvetica ThinItalic"/>
              </a:rPr>
            </a:br>
            <a:r>
              <a:rPr lang="ru-RU" altLang="zh-CN" b="1" dirty="0" smtClean="0">
                <a:latin typeface="36 Helvetica ThinItalic"/>
              </a:rPr>
              <a:t>Вопросы ?</a:t>
            </a:r>
            <a:endParaRPr lang="ru-RU" altLang="ru-RU" b="1" dirty="0" smtClean="0">
              <a:latin typeface="36 Helvetica ThinItalic"/>
            </a:endParaRPr>
          </a:p>
        </p:txBody>
      </p:sp>
      <p:sp>
        <p:nvSpPr>
          <p:cNvPr id="13316" name="Прямоугольник 3"/>
          <p:cNvSpPr>
            <a:spLocks noChangeArrowheads="1"/>
          </p:cNvSpPr>
          <p:nvPr/>
        </p:nvSpPr>
        <p:spPr bwMode="auto">
          <a:xfrm>
            <a:off x="-36512" y="6288088"/>
            <a:ext cx="9144000" cy="569912"/>
          </a:xfrm>
          <a:prstGeom prst="rect">
            <a:avLst/>
          </a:prstGeom>
          <a:solidFill>
            <a:schemeClr val="bg1"/>
          </a:solid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ru-RU" altLang="ru-RU" sz="2000" b="1" dirty="0"/>
              <a:t>Контактная информация:</a:t>
            </a:r>
            <a:r>
              <a:rPr lang="ru-RU" altLang="ru-RU" sz="2000" dirty="0"/>
              <a:t> </a:t>
            </a:r>
            <a:r>
              <a:rPr lang="ru-RU" altLang="ru-RU" sz="2000" b="1" dirty="0">
                <a:hlinkClick r:id="rId4"/>
              </a:rPr>
              <a:t>vsamodurov@hse.ru</a:t>
            </a:r>
            <a:r>
              <a:rPr lang="ru-RU" altLang="ru-RU" sz="2000" dirty="0"/>
              <a:t> (</a:t>
            </a:r>
            <a:r>
              <a:rPr lang="ru-RU" altLang="ru-RU" sz="2000" dirty="0">
                <a:hlinkClick r:id="rId5"/>
              </a:rPr>
              <a:t>В.А. Самодуров</a:t>
            </a:r>
            <a:r>
              <a:rPr lang="ru-RU" altLang="ru-RU" sz="2000" dirty="0"/>
              <a:t>,</a:t>
            </a:r>
          </a:p>
          <a:p>
            <a:pPr algn="ctr" eaLnBrk="1" hangingPunct="1"/>
            <a:r>
              <a:rPr lang="ru-RU" altLang="ru-RU" sz="1100" dirty="0"/>
              <a:t>заместитель руководителя школы Бизнес-информатики по работе с абитуриентами, студентами и выпускниками)</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tgtEl>
                                          <p:spTgt spid="60418"/>
                                        </p:tgtEl>
                                        <p:attrNameLst>
                                          <p:attrName>ppt_x</p:attrName>
                                        </p:attrNameLst>
                                      </p:cBhvr>
                                      <p:tavLst>
                                        <p:tav tm="0">
                                          <p:val>
                                            <p:strVal val="#ppt_x-.2"/>
                                          </p:val>
                                        </p:tav>
                                        <p:tav tm="100000">
                                          <p:val>
                                            <p:strVal val="#ppt_x"/>
                                          </p:val>
                                        </p:tav>
                                      </p:tavLst>
                                    </p:anim>
                                    <p:anim calcmode="lin" valueType="num">
                                      <p:cBhvr>
                                        <p:cTn id="8" dur="1000" fill="hold"/>
                                        <p:tgtEl>
                                          <p:spTgt spid="604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715" y="1268760"/>
            <a:ext cx="9144000" cy="4505188"/>
          </a:xfrm>
          <a:prstGeom prst="rect">
            <a:avLst/>
          </a:prstGeom>
          <a:solidFill>
            <a:srgbClr val="F7F7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60306" bIns="0" anchor="ctr">
            <a:spAutoFit/>
          </a:bodyPr>
          <a:lstStyle>
            <a:lvl1pPr indent="144463" eaLnBrk="0" hangingPunct="0">
              <a:spcBef>
                <a:spcPct val="20000"/>
              </a:spcBef>
              <a:buChar char="•"/>
              <a:tabLst>
                <a:tab pos="457200"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457200"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457200"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457200"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457200" algn="l"/>
              </a:tabLst>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9pPr>
          </a:lstStyle>
          <a:p>
            <a:pPr fontAlgn="auto" hangingPunct="1">
              <a:buFont typeface="Wingdings" panose="05000000000000000000" pitchFamily="2" charset="2"/>
              <a:buChar char="q"/>
            </a:pPr>
            <a:r>
              <a:rPr lang="ru-RU" sz="2800" b="1" dirty="0">
                <a:solidFill>
                  <a:srgbClr val="FF0000"/>
                </a:solidFill>
                <a:effectLst>
                  <a:outerShdw blurRad="38100" dist="38100" dir="2700000" algn="tl">
                    <a:srgbClr val="000000">
                      <a:alpha val="43137"/>
                    </a:srgbClr>
                  </a:outerShdw>
                </a:effectLst>
              </a:rPr>
              <a:t>Программа направлена на подготовку профессионалов по разработке и использованию информационных систем и технологий в бизнесе, обладающих знаниями в области информатики, экономики и управления. </a:t>
            </a:r>
            <a:endParaRPr lang="ru-RU" sz="2800" b="1" dirty="0" smtClean="0">
              <a:solidFill>
                <a:srgbClr val="FF0000"/>
              </a:solidFill>
              <a:effectLst>
                <a:outerShdw blurRad="38100" dist="38100" dir="2700000" algn="tl">
                  <a:srgbClr val="000000">
                    <a:alpha val="43137"/>
                  </a:srgbClr>
                </a:outerShdw>
              </a:effectLst>
            </a:endParaRPr>
          </a:p>
          <a:p>
            <a:pPr fontAlgn="auto" hangingPunct="1">
              <a:buFont typeface="Wingdings" panose="05000000000000000000" pitchFamily="2" charset="2"/>
              <a:buChar char="q"/>
            </a:pPr>
            <a:r>
              <a:rPr lang="ru-RU" sz="2400" dirty="0" smtClean="0"/>
              <a:t>Выпускники </a:t>
            </a:r>
            <a:r>
              <a:rPr lang="ru-RU" sz="2400" dirty="0"/>
              <a:t>составляют самый востребованный сегмент специалистов  ИТ-сферы:  системные архитекторы, системные интеграторы, бизнес-аналитики,  ИТ-менеджеры, ИТ-консультанты, руководители ИТ-проектов, специалисты по продажам и сервисам, развитию бизнеса. </a:t>
            </a:r>
            <a:endParaRPr lang="ru-RU" sz="2400" dirty="0" smtClean="0"/>
          </a:p>
          <a:p>
            <a:pPr fontAlgn="auto" hangingPunct="1">
              <a:buFont typeface="Wingdings" panose="05000000000000000000" pitchFamily="2" charset="2"/>
              <a:buChar char="q"/>
            </a:pPr>
            <a:endParaRPr lang="ru-RU" sz="2000" dirty="0"/>
          </a:p>
        </p:txBody>
      </p:sp>
      <p:sp>
        <p:nvSpPr>
          <p:cNvPr id="4" name="Прямоугольник 3"/>
          <p:cNvSpPr/>
          <p:nvPr/>
        </p:nvSpPr>
        <p:spPr>
          <a:xfrm>
            <a:off x="1262675" y="262621"/>
            <a:ext cx="7881325" cy="646331"/>
          </a:xfrm>
          <a:prstGeom prst="rect">
            <a:avLst/>
          </a:prstGeom>
        </p:spPr>
        <p:txBody>
          <a:bodyPr wrap="none">
            <a:spAutoFit/>
          </a:bodyPr>
          <a:lstStyle/>
          <a:p>
            <a:pPr indent="144463" eaLnBrk="0" hangingPunct="0">
              <a:tabLst>
                <a:tab pos="457200" algn="l"/>
              </a:tabLst>
              <a:defRPr/>
            </a:pPr>
            <a:r>
              <a:rPr lang="ru-RU" altLang="ru-RU" sz="3600" b="1" dirty="0" smtClean="0">
                <a:solidFill>
                  <a:schemeClr val="bg1"/>
                </a:solidFill>
                <a:effectLst>
                  <a:outerShdw blurRad="38100" dist="38100" dir="2700000" algn="tl">
                    <a:srgbClr val="000000">
                      <a:alpha val="43137"/>
                    </a:srgbClr>
                  </a:outerShdw>
                </a:effectLst>
              </a:rPr>
              <a:t>Что такое Бизнес-Информатика?</a:t>
            </a:r>
            <a:endParaRPr lang="en-US" altLang="ru-RU" sz="1600" dirty="0">
              <a:solidFill>
                <a:schemeClr val="bg1"/>
              </a:solidFill>
              <a:effectLst>
                <a:outerShdw blurRad="38100" dist="38100" dir="2700000" algn="tl">
                  <a:srgbClr val="000000">
                    <a:alpha val="43137"/>
                  </a:srgbClr>
                </a:outerShdw>
              </a:effectLst>
              <a:latin typeface="Times New Roman" pitchFamily="18" charset="0"/>
            </a:endParaRPr>
          </a:p>
        </p:txBody>
      </p:sp>
      <p:sp>
        <p:nvSpPr>
          <p:cNvPr id="2" name="Прямоугольник 1"/>
          <p:cNvSpPr/>
          <p:nvPr/>
        </p:nvSpPr>
        <p:spPr>
          <a:xfrm>
            <a:off x="0" y="6021288"/>
            <a:ext cx="9135285" cy="836712"/>
          </a:xfrm>
          <a:prstGeom prst="rect">
            <a:avLst/>
          </a:prstGeom>
          <a:solidFill>
            <a:schemeClr val="bg1"/>
          </a:solidFill>
        </p:spPr>
        <p:txBody>
          <a:bodyPr wrap="square">
            <a:spAutoFit/>
          </a:bodyPr>
          <a:lstStyle/>
          <a:p>
            <a:r>
              <a:rPr lang="ru-RU" sz="2400" b="1" dirty="0">
                <a:effectLst>
                  <a:outerShdw blurRad="38100" dist="38100" dir="2700000" algn="tl">
                    <a:srgbClr val="000000">
                      <a:alpha val="43137"/>
                    </a:srgbClr>
                  </a:outerShdw>
                </a:effectLst>
              </a:rPr>
              <a:t>Самодуров Владимир </a:t>
            </a:r>
            <a:r>
              <a:rPr lang="ru-RU" sz="2400" b="1" dirty="0" smtClean="0">
                <a:effectLst>
                  <a:outerShdw blurRad="38100" dist="38100" dir="2700000" algn="tl">
                    <a:srgbClr val="000000">
                      <a:alpha val="43137"/>
                    </a:srgbClr>
                  </a:outerShdw>
                </a:effectLst>
              </a:rPr>
              <a:t>Алексеевич,    </a:t>
            </a:r>
            <a:endParaRPr lang="ru-RU" sz="2400" b="1" dirty="0" smtClean="0">
              <a:effectLst>
                <a:outerShdw blurRad="38100" dist="38100" dir="2700000" algn="tl">
                  <a:srgbClr val="000000">
                    <a:alpha val="43137"/>
                  </a:srgbClr>
                </a:outerShdw>
              </a:effectLst>
            </a:endParaRPr>
          </a:p>
          <a:p>
            <a:r>
              <a:rPr lang="ru-RU" sz="2400" b="1" dirty="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E-mail</a:t>
            </a:r>
            <a:r>
              <a:rPr lang="en-US" sz="2400" b="1" dirty="0">
                <a:effectLst>
                  <a:outerShdw blurRad="38100" dist="38100" dir="2700000" algn="tl">
                    <a:srgbClr val="000000">
                      <a:alpha val="43137"/>
                    </a:srgbClr>
                  </a:outerShdw>
                </a:effectLst>
              </a:rPr>
              <a:t>: vsamodurov@hse.ru</a:t>
            </a:r>
            <a:endParaRPr lang="ru-RU"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6790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600200"/>
            <a:ext cx="8964488" cy="4525963"/>
          </a:xfrm>
        </p:spPr>
        <p:txBody>
          <a:bodyPr/>
          <a:lstStyle/>
          <a:p>
            <a:pPr marL="0">
              <a:buNone/>
            </a:pPr>
            <a:r>
              <a:rPr lang="ru-RU" dirty="0" smtClean="0"/>
              <a:t>Основное направление исследований в области </a:t>
            </a:r>
            <a:r>
              <a:rPr lang="ru-RU" dirty="0" err="1" smtClean="0"/>
              <a:t>Бизнес-информатики</a:t>
            </a:r>
            <a:r>
              <a:rPr lang="ru-RU" dirty="0" smtClean="0"/>
              <a:t>:</a:t>
            </a:r>
          </a:p>
          <a:p>
            <a:pPr marL="0">
              <a:buNone/>
            </a:pPr>
            <a:endParaRPr lang="ru-RU" dirty="0"/>
          </a:p>
          <a:p>
            <a:pPr marL="0">
              <a:buNone/>
            </a:pPr>
            <a:r>
              <a:rPr lang="ru-RU" dirty="0"/>
              <a:t>с</a:t>
            </a:r>
            <a:r>
              <a:rPr lang="ru-RU" dirty="0" smtClean="0"/>
              <a:t>оздание и внедрение информационных технологий, соответствующих реальным потребностям деятельности (бизнеса)</a:t>
            </a:r>
            <a:endParaRPr lang="ru-RU" dirty="0"/>
          </a:p>
        </p:txBody>
      </p:sp>
      <p:sp>
        <p:nvSpPr>
          <p:cNvPr id="5" name="Прямоугольник 4"/>
          <p:cNvSpPr/>
          <p:nvPr/>
        </p:nvSpPr>
        <p:spPr>
          <a:xfrm>
            <a:off x="1262675" y="262621"/>
            <a:ext cx="7881325" cy="646331"/>
          </a:xfrm>
          <a:prstGeom prst="rect">
            <a:avLst/>
          </a:prstGeom>
        </p:spPr>
        <p:txBody>
          <a:bodyPr wrap="none">
            <a:spAutoFit/>
          </a:bodyPr>
          <a:lstStyle/>
          <a:p>
            <a:pPr indent="144463" eaLnBrk="0" hangingPunct="0">
              <a:tabLst>
                <a:tab pos="457200" algn="l"/>
              </a:tabLst>
              <a:defRPr/>
            </a:pPr>
            <a:r>
              <a:rPr lang="ru-RU" altLang="ru-RU" sz="3600" b="1" dirty="0" smtClean="0">
                <a:solidFill>
                  <a:schemeClr val="bg1"/>
                </a:solidFill>
                <a:effectLst>
                  <a:outerShdw blurRad="38100" dist="38100" dir="2700000" algn="tl">
                    <a:srgbClr val="000000">
                      <a:alpha val="43137"/>
                    </a:srgbClr>
                  </a:outerShdw>
                </a:effectLst>
              </a:rPr>
              <a:t>Что такое Бизнес-Информатика?</a:t>
            </a:r>
            <a:endParaRPr lang="en-US" altLang="ru-RU" sz="1600" dirty="0">
              <a:solidFill>
                <a:schemeClr val="bg1"/>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09623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s://3dnews.ru/assets/external/illustrations/2017/07/06/955080/minsvyaz0607-2.jpg"/>
          <p:cNvPicPr>
            <a:picLocks noChangeAspect="1" noChangeArrowheads="1"/>
          </p:cNvPicPr>
          <p:nvPr/>
        </p:nvPicPr>
        <p:blipFill rotWithShape="1">
          <a:blip r:embed="rId2">
            <a:extLst>
              <a:ext uri="{28A0092B-C50C-407E-A947-70E740481C1C}">
                <a14:useLocalDpi xmlns:a14="http://schemas.microsoft.com/office/drawing/2010/main" val="0"/>
              </a:ext>
            </a:extLst>
          </a:blip>
          <a:srcRect b="58281"/>
          <a:stretch/>
        </p:blipFill>
        <p:spPr bwMode="auto">
          <a:xfrm>
            <a:off x="-3613" y="5498988"/>
            <a:ext cx="9144000" cy="1367327"/>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ChangeArrowheads="1"/>
          </p:cNvSpPr>
          <p:nvPr/>
        </p:nvSpPr>
        <p:spPr bwMode="auto">
          <a:xfrm>
            <a:off x="0" y="1449709"/>
            <a:ext cx="9144000" cy="3926569"/>
          </a:xfrm>
          <a:prstGeom prst="rect">
            <a:avLst/>
          </a:prstGeom>
          <a:solidFill>
            <a:srgbClr val="F7F7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60306" bIns="0" anchor="ctr">
            <a:spAutoFit/>
          </a:bodyPr>
          <a:lstStyle>
            <a:lvl1pPr indent="144463" eaLnBrk="0" hangingPunct="0">
              <a:spcBef>
                <a:spcPct val="20000"/>
              </a:spcBef>
              <a:buChar char="•"/>
              <a:tabLst>
                <a:tab pos="457200" algn="l"/>
              </a:tabLst>
              <a:defRPr sz="3200">
                <a:solidFill>
                  <a:schemeClr val="tx1"/>
                </a:solidFill>
                <a:latin typeface="Arial" pitchFamily="34" charset="0"/>
                <a:cs typeface="Arial" pitchFamily="34" charset="0"/>
              </a:defRPr>
            </a:lvl1pPr>
            <a:lvl2pPr marL="742950" indent="-285750" eaLnBrk="0" hangingPunct="0">
              <a:spcBef>
                <a:spcPct val="20000"/>
              </a:spcBef>
              <a:buChar char="–"/>
              <a:tabLst>
                <a:tab pos="457200" algn="l"/>
              </a:tabLst>
              <a:defRPr sz="2800">
                <a:solidFill>
                  <a:schemeClr val="tx1"/>
                </a:solidFill>
                <a:latin typeface="Arial" pitchFamily="34" charset="0"/>
                <a:cs typeface="Arial" pitchFamily="34" charset="0"/>
              </a:defRPr>
            </a:lvl2pPr>
            <a:lvl3pPr marL="1143000" indent="-228600" eaLnBrk="0" hangingPunct="0">
              <a:spcBef>
                <a:spcPct val="20000"/>
              </a:spcBef>
              <a:buChar char="•"/>
              <a:tabLst>
                <a:tab pos="457200" algn="l"/>
              </a:tabLst>
              <a:defRPr sz="2400">
                <a:solidFill>
                  <a:schemeClr val="tx1"/>
                </a:solidFill>
                <a:latin typeface="Arial" pitchFamily="34" charset="0"/>
                <a:cs typeface="Arial" pitchFamily="34" charset="0"/>
              </a:defRPr>
            </a:lvl3pPr>
            <a:lvl4pPr marL="1600200" indent="-228600" eaLnBrk="0" hangingPunct="0">
              <a:spcBef>
                <a:spcPct val="20000"/>
              </a:spcBef>
              <a:buChar char="–"/>
              <a:tabLst>
                <a:tab pos="457200" algn="l"/>
              </a:tabLst>
              <a:defRPr sz="2000">
                <a:solidFill>
                  <a:schemeClr val="tx1"/>
                </a:solidFill>
                <a:latin typeface="Arial" pitchFamily="34" charset="0"/>
                <a:cs typeface="Arial" pitchFamily="34" charset="0"/>
              </a:defRPr>
            </a:lvl4pPr>
            <a:lvl5pPr marL="2057400" indent="-228600" eaLnBrk="0" hangingPunct="0">
              <a:spcBef>
                <a:spcPct val="20000"/>
              </a:spcBef>
              <a:buChar char="»"/>
              <a:tabLst>
                <a:tab pos="457200" algn="l"/>
              </a:tabLst>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itchFamily="34" charset="0"/>
                <a:cs typeface="Arial" pitchFamily="34" charset="0"/>
              </a:defRPr>
            </a:lvl9pPr>
          </a:lstStyle>
          <a:p>
            <a:pPr indent="0" fontAlgn="auto" hangingPunct="1">
              <a:buNone/>
            </a:pPr>
            <a:r>
              <a:rPr lang="ru-RU" sz="4000" b="1" dirty="0" smtClean="0">
                <a:effectLst>
                  <a:outerShdw blurRad="38100" dist="38100" dir="2700000" algn="tl">
                    <a:srgbClr val="000000">
                      <a:alpha val="43137"/>
                    </a:srgbClr>
                  </a:outerShdw>
                </a:effectLst>
              </a:rPr>
              <a:t>Одной фразой:</a:t>
            </a:r>
          </a:p>
          <a:p>
            <a:pPr indent="0" fontAlgn="auto" hangingPunct="1">
              <a:buNone/>
            </a:pPr>
            <a:endParaRPr lang="ru-RU" sz="4000" b="1" dirty="0" smtClean="0">
              <a:effectLst>
                <a:outerShdw blurRad="38100" dist="38100" dir="2700000" algn="tl">
                  <a:srgbClr val="000000">
                    <a:alpha val="43137"/>
                  </a:srgbClr>
                </a:outerShdw>
              </a:effectLst>
            </a:endParaRPr>
          </a:p>
          <a:p>
            <a:pPr fontAlgn="auto" hangingPunct="1">
              <a:buFont typeface="Wingdings" panose="05000000000000000000" pitchFamily="2" charset="2"/>
              <a:buChar char="q"/>
            </a:pPr>
            <a:r>
              <a:rPr lang="ru-RU" sz="2400" b="1" dirty="0" smtClean="0">
                <a:effectLst>
                  <a:outerShdw blurRad="38100" dist="38100" dir="2700000" algn="tl">
                    <a:srgbClr val="000000">
                      <a:alpha val="43137"/>
                    </a:srgbClr>
                  </a:outerShdw>
                </a:effectLst>
              </a:rPr>
              <a:t> Это применение ИТ-технологий в бизнесе и бизнес при помощи ИТ-технологий</a:t>
            </a:r>
          </a:p>
          <a:p>
            <a:pPr indent="0" fontAlgn="auto" hangingPunct="1">
              <a:buNone/>
            </a:pPr>
            <a:endParaRPr lang="ru-RU" sz="2400" b="1" dirty="0" smtClean="0">
              <a:effectLst>
                <a:outerShdw blurRad="38100" dist="38100" dir="2700000" algn="tl">
                  <a:srgbClr val="000000">
                    <a:alpha val="43137"/>
                  </a:srgbClr>
                </a:outerShdw>
              </a:effectLst>
            </a:endParaRPr>
          </a:p>
          <a:p>
            <a:pPr fontAlgn="auto" hangingPunct="1">
              <a:buFont typeface="Wingdings" panose="05000000000000000000" pitchFamily="2" charset="2"/>
              <a:buChar char="q"/>
            </a:pPr>
            <a:r>
              <a:rPr lang="ru-RU" sz="2400" b="1" dirty="0" smtClean="0">
                <a:effectLst>
                  <a:outerShdw blurRad="38100" dist="38100" dir="2700000" algn="tl">
                    <a:srgbClr val="000000">
                      <a:alpha val="43137"/>
                    </a:srgbClr>
                  </a:outerShdw>
                </a:effectLst>
              </a:rPr>
              <a:t>Т.н. «Цифровая экономика</a:t>
            </a:r>
            <a:r>
              <a:rPr lang="ru-RU" sz="2400" b="1" dirty="0">
                <a:effectLst>
                  <a:outerShdw blurRad="38100" dist="38100" dir="2700000" algn="tl">
                    <a:srgbClr val="000000">
                      <a:alpha val="43137"/>
                    </a:srgbClr>
                  </a:outerShdw>
                </a:effectLst>
              </a:rPr>
              <a:t>» — </a:t>
            </a:r>
            <a:r>
              <a:rPr lang="ru-RU" sz="2400" b="1" dirty="0" smtClean="0">
                <a:effectLst>
                  <a:outerShdw blurRad="38100" dist="38100" dir="2700000" algn="tl">
                    <a:srgbClr val="000000">
                      <a:alpha val="43137"/>
                    </a:srgbClr>
                  </a:outerShdw>
                </a:effectLst>
              </a:rPr>
              <a:t>просто синоним бизнес-информатики!</a:t>
            </a:r>
          </a:p>
          <a:p>
            <a:pPr fontAlgn="auto" hangingPunct="1">
              <a:buFont typeface="Wingdings" panose="05000000000000000000" pitchFamily="2" charset="2"/>
              <a:buChar char="q"/>
            </a:pPr>
            <a:endParaRPr lang="ru-RU" sz="2400" b="1" dirty="0">
              <a:effectLst>
                <a:outerShdw blurRad="38100" dist="38100" dir="2700000" algn="tl">
                  <a:srgbClr val="000000">
                    <a:alpha val="43137"/>
                  </a:srgbClr>
                </a:outerShdw>
              </a:effectLst>
            </a:endParaRPr>
          </a:p>
        </p:txBody>
      </p:sp>
      <p:sp>
        <p:nvSpPr>
          <p:cNvPr id="4" name="Прямоугольник 3"/>
          <p:cNvSpPr/>
          <p:nvPr/>
        </p:nvSpPr>
        <p:spPr>
          <a:xfrm>
            <a:off x="1262675" y="262621"/>
            <a:ext cx="7881325" cy="646331"/>
          </a:xfrm>
          <a:prstGeom prst="rect">
            <a:avLst/>
          </a:prstGeom>
        </p:spPr>
        <p:txBody>
          <a:bodyPr wrap="none">
            <a:spAutoFit/>
          </a:bodyPr>
          <a:lstStyle/>
          <a:p>
            <a:pPr indent="144463" eaLnBrk="0" hangingPunct="0">
              <a:tabLst>
                <a:tab pos="457200" algn="l"/>
              </a:tabLst>
              <a:defRPr/>
            </a:pPr>
            <a:r>
              <a:rPr lang="ru-RU" altLang="ru-RU" sz="3600" b="1" dirty="0" smtClean="0">
                <a:solidFill>
                  <a:schemeClr val="bg1"/>
                </a:solidFill>
                <a:effectLst>
                  <a:outerShdw blurRad="38100" dist="38100" dir="2700000" algn="tl">
                    <a:srgbClr val="000000">
                      <a:alpha val="43137"/>
                    </a:srgbClr>
                  </a:outerShdw>
                </a:effectLst>
              </a:rPr>
              <a:t>Что такое Бизнес-Информатика?</a:t>
            </a:r>
            <a:endParaRPr lang="en-US" altLang="ru-RU" sz="1600" dirty="0">
              <a:solidFill>
                <a:schemeClr val="bg1"/>
              </a:solidFill>
              <a:effectLst>
                <a:outerShdw blurRad="38100" dist="38100" dir="2700000" algn="tl">
                  <a:srgbClr val="000000">
                    <a:alpha val="43137"/>
                  </a:srgbClr>
                </a:outerShdw>
              </a:effectLst>
              <a:latin typeface="Times New Roman" pitchFamily="18" charset="0"/>
            </a:endParaRPr>
          </a:p>
        </p:txBody>
      </p:sp>
      <p:sp>
        <p:nvSpPr>
          <p:cNvPr id="5" name="Прямоугольник 4"/>
          <p:cNvSpPr/>
          <p:nvPr/>
        </p:nvSpPr>
        <p:spPr>
          <a:xfrm>
            <a:off x="18118" y="5703838"/>
            <a:ext cx="9144000" cy="769441"/>
          </a:xfrm>
          <a:prstGeom prst="rect">
            <a:avLst/>
          </a:prstGeom>
        </p:spPr>
        <p:txBody>
          <a:bodyPr wrap="square">
            <a:spAutoFit/>
          </a:bodyPr>
          <a:lstStyle/>
          <a:p>
            <a:r>
              <a:rPr lang="ru-RU" b="1" dirty="0" smtClean="0">
                <a:solidFill>
                  <a:srgbClr val="C00000"/>
                </a:solidFill>
                <a:effectLst>
                  <a:outerShdw blurRad="38100" dist="38100" dir="2700000" algn="tl">
                    <a:srgbClr val="000000">
                      <a:alpha val="43137"/>
                    </a:srgbClr>
                  </a:outerShdw>
                </a:effectLst>
              </a:rPr>
              <a:t>Программа </a:t>
            </a:r>
            <a:r>
              <a:rPr lang="ru-RU" sz="2400" b="1" dirty="0" smtClean="0">
                <a:solidFill>
                  <a:srgbClr val="C00000"/>
                </a:solidFill>
                <a:effectLst>
                  <a:outerShdw blurRad="38100" dist="38100" dir="2700000" algn="tl">
                    <a:srgbClr val="000000">
                      <a:alpha val="43137"/>
                    </a:srgbClr>
                  </a:outerShdw>
                </a:effectLst>
              </a:rPr>
              <a:t>"Цифровая </a:t>
            </a:r>
            <a:r>
              <a:rPr lang="ru-RU" sz="2400" b="1" dirty="0">
                <a:solidFill>
                  <a:srgbClr val="C00000"/>
                </a:solidFill>
                <a:effectLst>
                  <a:outerShdw blurRad="38100" dist="38100" dir="2700000" algn="tl">
                    <a:srgbClr val="000000">
                      <a:alpha val="43137"/>
                    </a:srgbClr>
                  </a:outerShdw>
                </a:effectLst>
              </a:rPr>
              <a:t>экономика Российской </a:t>
            </a:r>
            <a:r>
              <a:rPr lang="ru-RU" sz="2400" b="1" dirty="0" smtClean="0">
                <a:solidFill>
                  <a:srgbClr val="C00000"/>
                </a:solidFill>
                <a:effectLst>
                  <a:outerShdw blurRad="38100" dist="38100" dir="2700000" algn="tl">
                    <a:srgbClr val="000000">
                      <a:alpha val="43137"/>
                    </a:srgbClr>
                  </a:outerShdw>
                </a:effectLst>
              </a:rPr>
              <a:t>Федерации» </a:t>
            </a:r>
          </a:p>
          <a:p>
            <a:r>
              <a:rPr lang="ru-RU" sz="2000" b="1" dirty="0" smtClean="0">
                <a:solidFill>
                  <a:srgbClr val="C00000"/>
                </a:solidFill>
                <a:effectLst>
                  <a:outerShdw blurRad="38100" dist="38100" dir="2700000" algn="tl">
                    <a:srgbClr val="000000">
                      <a:alpha val="43137"/>
                    </a:srgbClr>
                  </a:outerShdw>
                </a:effectLst>
              </a:rPr>
              <a:t>(</a:t>
            </a:r>
            <a:r>
              <a:rPr lang="ru-RU" sz="1600" b="1" i="1" dirty="0" smtClean="0">
                <a:solidFill>
                  <a:srgbClr val="C00000"/>
                </a:solidFill>
                <a:effectLst>
                  <a:outerShdw blurRad="38100" dist="38100" dir="2700000" algn="tl">
                    <a:srgbClr val="000000">
                      <a:alpha val="43137"/>
                    </a:srgbClr>
                  </a:outerShdw>
                </a:effectLst>
              </a:rPr>
              <a:t>утверждена распоряжением Правительства Российской Федерации   от 28 июля 2017 года</a:t>
            </a:r>
            <a:r>
              <a:rPr lang="ru-RU" sz="1600" b="1" dirty="0" smtClean="0">
                <a:solidFill>
                  <a:srgbClr val="C00000"/>
                </a:solidFill>
                <a:effectLst>
                  <a:outerShdw blurRad="38100" dist="38100" dir="2700000" algn="tl">
                    <a:srgbClr val="000000">
                      <a:alpha val="43137"/>
                    </a:srgbClr>
                  </a:outerShdw>
                </a:effectLst>
              </a:rPr>
              <a:t>) </a:t>
            </a:r>
            <a:endParaRPr lang="ru-RU" sz="16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9640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39552" y="2493360"/>
            <a:ext cx="8328688" cy="3629880"/>
          </a:xfrm>
          <a:prstGeom prst="rect">
            <a:avLst/>
          </a:prstGeom>
          <a:solidFill>
            <a:srgbClr val="FFFFFF">
              <a:alpha val="86000"/>
            </a:srgb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2" name="CustomShape 3"/>
          <p:cNvSpPr/>
          <p:nvPr/>
        </p:nvSpPr>
        <p:spPr>
          <a:xfrm>
            <a:off x="5479920" y="2928960"/>
            <a:ext cx="1923120" cy="1200600"/>
          </a:xfrm>
          <a:prstGeom prst="trapezoid">
            <a:avLst>
              <a:gd name="adj" fmla="val 26775"/>
            </a:avLst>
          </a:prstGeom>
          <a:gradFill>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a:gradFill>
          <a:ln>
            <a:solidFill>
              <a:schemeClr val="accent2">
                <a:lumMod val="75000"/>
              </a:schemeClr>
            </a:solidFill>
          </a:ln>
          <a:effectLst>
            <a:outerShdw blurRad="40000" dist="23000" dir="5400000" rotWithShape="0">
              <a:srgbClr val="000000">
                <a:alpha val="35000"/>
              </a:srgbClr>
            </a:outerShdw>
          </a:effectLst>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endParaRPr dirty="0"/>
          </a:p>
          <a:p>
            <a:pPr algn="ctr">
              <a:lnSpc>
                <a:spcPct val="90000"/>
              </a:lnSpc>
            </a:pPr>
            <a:r>
              <a:rPr lang="ru-RU" b="1" strike="noStrike" dirty="0">
                <a:solidFill>
                  <a:srgbClr val="000000"/>
                </a:solidFill>
                <a:latin typeface="Cambria"/>
                <a:ea typeface="MS PGothic"/>
              </a:rPr>
              <a:t>Бизнес -</a:t>
            </a:r>
            <a:r>
              <a:rPr lang="ru-RU" strike="noStrike" dirty="0">
                <a:solidFill>
                  <a:srgbClr val="000000"/>
                </a:solidFill>
                <a:latin typeface="Cambria"/>
                <a:ea typeface="MS PGothic"/>
              </a:rPr>
              <a:t> </a:t>
            </a:r>
            <a:endParaRPr dirty="0"/>
          </a:p>
          <a:p>
            <a:pPr algn="ctr">
              <a:lnSpc>
                <a:spcPct val="90000"/>
              </a:lnSpc>
            </a:pPr>
            <a:r>
              <a:rPr lang="ru-RU" strike="noStrike" dirty="0" smtClean="0">
                <a:solidFill>
                  <a:srgbClr val="000000"/>
                </a:solidFill>
                <a:latin typeface="Cambria"/>
                <a:ea typeface="MS PGothic"/>
              </a:rPr>
              <a:t>Архитектура +</a:t>
            </a:r>
            <a:endParaRPr dirty="0"/>
          </a:p>
        </p:txBody>
      </p:sp>
      <p:sp>
        <p:nvSpPr>
          <p:cNvPr id="93" name="CustomShape 4"/>
          <p:cNvSpPr/>
          <p:nvPr/>
        </p:nvSpPr>
        <p:spPr>
          <a:xfrm>
            <a:off x="4738320" y="4129920"/>
            <a:ext cx="3552480" cy="1200600"/>
          </a:xfrm>
          <a:prstGeom prst="trapezoid">
            <a:avLst>
              <a:gd name="adj" fmla="val 26775"/>
            </a:avLst>
          </a:prstGeom>
          <a:gradFill>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a:gradFill>
          <a:ln>
            <a:solidFill>
              <a:srgbClr val="4F81BD"/>
            </a:solidFill>
          </a:ln>
          <a:effectLst>
            <a:outerShdw blurRad="40000" dist="23000" dir="5400000" rotWithShape="0">
              <a:srgbClr val="000000">
                <a:alpha val="35000"/>
              </a:srgbClr>
            </a:outerShdw>
          </a:effectLst>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r>
              <a:rPr lang="ru-RU" b="1" strike="noStrike" dirty="0">
                <a:solidFill>
                  <a:srgbClr val="000000"/>
                </a:solidFill>
                <a:latin typeface="Cambria"/>
                <a:ea typeface="MS PGothic"/>
              </a:rPr>
              <a:t>ИТ </a:t>
            </a:r>
            <a:r>
              <a:rPr lang="ru-RU" strike="noStrike" dirty="0">
                <a:solidFill>
                  <a:srgbClr val="000000"/>
                </a:solidFill>
                <a:latin typeface="Cambria"/>
                <a:ea typeface="MS PGothic"/>
              </a:rPr>
              <a:t>– </a:t>
            </a:r>
            <a:r>
              <a:rPr lang="ru-RU" strike="noStrike" dirty="0" smtClean="0">
                <a:solidFill>
                  <a:srgbClr val="000000"/>
                </a:solidFill>
                <a:latin typeface="Cambria"/>
                <a:ea typeface="MS PGothic"/>
              </a:rPr>
              <a:t>архитектура  +</a:t>
            </a:r>
            <a:endParaRPr dirty="0"/>
          </a:p>
        </p:txBody>
      </p:sp>
      <p:sp>
        <p:nvSpPr>
          <p:cNvPr id="94" name="CustomShape 5"/>
          <p:cNvSpPr/>
          <p:nvPr/>
        </p:nvSpPr>
        <p:spPr>
          <a:xfrm>
            <a:off x="1619672" y="2928960"/>
            <a:ext cx="1913728" cy="1200600"/>
          </a:xfrm>
          <a:prstGeom prst="trapezoid">
            <a:avLst>
              <a:gd name="adj" fmla="val 26775"/>
            </a:avLst>
          </a:prstGeom>
          <a:gradFill>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a:gradFill>
          <a:ln>
            <a:solidFill>
              <a:schemeClr val="accent2">
                <a:lumMod val="75000"/>
              </a:schemeClr>
            </a:solidFill>
          </a:ln>
          <a:effectLst>
            <a:outerShdw blurRad="40000" dist="23000" dir="5400000" rotWithShape="0">
              <a:srgbClr val="000000">
                <a:alpha val="35000"/>
              </a:srgbClr>
            </a:outerShdw>
          </a:effectLst>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endParaRPr dirty="0"/>
          </a:p>
          <a:p>
            <a:pPr algn="ctr">
              <a:lnSpc>
                <a:spcPct val="90000"/>
              </a:lnSpc>
            </a:pPr>
            <a:r>
              <a:rPr lang="ru-RU" b="1" strike="noStrike" dirty="0">
                <a:solidFill>
                  <a:srgbClr val="000000"/>
                </a:solidFill>
                <a:latin typeface="Cambria"/>
                <a:ea typeface="MS PGothic"/>
              </a:rPr>
              <a:t>Бизнес -</a:t>
            </a:r>
            <a:r>
              <a:rPr lang="ru-RU" strike="noStrike" dirty="0">
                <a:solidFill>
                  <a:srgbClr val="000000"/>
                </a:solidFill>
                <a:latin typeface="Cambria"/>
                <a:ea typeface="MS PGothic"/>
              </a:rPr>
              <a:t> </a:t>
            </a:r>
            <a:endParaRPr dirty="0"/>
          </a:p>
          <a:p>
            <a:pPr algn="ctr">
              <a:lnSpc>
                <a:spcPct val="90000"/>
              </a:lnSpc>
            </a:pPr>
            <a:r>
              <a:rPr lang="ru-RU" strike="noStrike" dirty="0">
                <a:solidFill>
                  <a:srgbClr val="000000"/>
                </a:solidFill>
                <a:latin typeface="Cambria"/>
                <a:ea typeface="MS PGothic"/>
              </a:rPr>
              <a:t>архитектура</a:t>
            </a:r>
            <a:endParaRPr dirty="0"/>
          </a:p>
        </p:txBody>
      </p:sp>
      <p:sp>
        <p:nvSpPr>
          <p:cNvPr id="95" name="CustomShape 6"/>
          <p:cNvSpPr/>
          <p:nvPr/>
        </p:nvSpPr>
        <p:spPr>
          <a:xfrm>
            <a:off x="869040" y="4129920"/>
            <a:ext cx="3552480" cy="1200600"/>
          </a:xfrm>
          <a:prstGeom prst="trapezoid">
            <a:avLst>
              <a:gd name="adj" fmla="val 26775"/>
            </a:avLst>
          </a:prstGeom>
          <a:gradFill>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a:gradFill>
          <a:ln>
            <a:solidFill>
              <a:schemeClr val="accent1"/>
            </a:solidFill>
          </a:ln>
          <a:effectLst>
            <a:outerShdw blurRad="40000" dist="23000" dir="5400000" rotWithShape="0">
              <a:srgbClr val="000000">
                <a:alpha val="35000"/>
              </a:srgbClr>
            </a:outerShdw>
          </a:effectLst>
        </p:spPr>
        <p:style>
          <a:lnRef idx="0">
            <a:scrgbClr r="0" g="0" b="0"/>
          </a:lnRef>
          <a:fillRef idx="0">
            <a:scrgbClr r="0" g="0" b="0"/>
          </a:fillRef>
          <a:effectRef idx="2">
            <a:scrgbClr r="0" g="0" b="0"/>
          </a:effectRef>
          <a:fontRef idx="minor"/>
        </p:style>
        <p:txBody>
          <a:bodyPr lIns="23040" tIns="23040" rIns="23040" bIns="23040" anchor="ctr"/>
          <a:lstStyle/>
          <a:p>
            <a:pPr algn="ctr">
              <a:lnSpc>
                <a:spcPct val="90000"/>
              </a:lnSpc>
            </a:pPr>
            <a:r>
              <a:rPr lang="ru-RU" b="1" strike="noStrike">
                <a:solidFill>
                  <a:srgbClr val="000000"/>
                </a:solidFill>
                <a:latin typeface="Cambria"/>
                <a:ea typeface="MS PGothic"/>
              </a:rPr>
              <a:t>ИТ </a:t>
            </a:r>
            <a:r>
              <a:rPr lang="ru-RU" strike="noStrike">
                <a:solidFill>
                  <a:srgbClr val="000000"/>
                </a:solidFill>
                <a:latin typeface="Cambria"/>
                <a:ea typeface="MS PGothic"/>
              </a:rPr>
              <a:t>– архитектура</a:t>
            </a:r>
            <a:endParaRPr/>
          </a:p>
        </p:txBody>
      </p:sp>
      <p:sp>
        <p:nvSpPr>
          <p:cNvPr id="96" name="CustomShape 7"/>
          <p:cNvSpPr/>
          <p:nvPr/>
        </p:nvSpPr>
        <p:spPr>
          <a:xfrm>
            <a:off x="5646240" y="5413680"/>
            <a:ext cx="244260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ru-RU" sz="1600" b="1" strike="noStrike">
                <a:solidFill>
                  <a:srgbClr val="000000"/>
                </a:solidFill>
                <a:latin typeface="Arial"/>
                <a:ea typeface="MS PGothic"/>
              </a:rPr>
              <a:t>«КАК ДОЛЖНО БЫТЬ»</a:t>
            </a:r>
            <a:endParaRPr/>
          </a:p>
        </p:txBody>
      </p:sp>
      <p:sp>
        <p:nvSpPr>
          <p:cNvPr id="97" name="CustomShape 8"/>
          <p:cNvSpPr/>
          <p:nvPr/>
        </p:nvSpPr>
        <p:spPr>
          <a:xfrm>
            <a:off x="1946520" y="5428440"/>
            <a:ext cx="139716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ru-RU" sz="1600" b="1" strike="noStrike">
                <a:solidFill>
                  <a:srgbClr val="000000"/>
                </a:solidFill>
                <a:latin typeface="Arial"/>
                <a:ea typeface="MS PGothic"/>
              </a:rPr>
              <a:t>«КАК ЕСТЬ»</a:t>
            </a:r>
            <a:endParaRPr/>
          </a:p>
        </p:txBody>
      </p:sp>
      <p:sp>
        <p:nvSpPr>
          <p:cNvPr id="98" name="CustomShape 9"/>
          <p:cNvSpPr/>
          <p:nvPr/>
        </p:nvSpPr>
        <p:spPr>
          <a:xfrm>
            <a:off x="3514680" y="5578560"/>
            <a:ext cx="2085840" cy="360"/>
          </a:xfrm>
          <a:prstGeom prst="straightConnector1">
            <a:avLst/>
          </a:prstGeom>
          <a:noFill/>
          <a:ln>
            <a:solidFill>
              <a:schemeClr val="tx1"/>
            </a:solidFill>
            <a:round/>
            <a:tailEnd type="arrow" w="med" len="med"/>
          </a:ln>
          <a:effectLst>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p:style>
      </p:sp>
      <p:sp>
        <p:nvSpPr>
          <p:cNvPr id="99" name="CustomShape 10"/>
          <p:cNvSpPr/>
          <p:nvPr/>
        </p:nvSpPr>
        <p:spPr>
          <a:xfrm>
            <a:off x="1292400" y="-57960"/>
            <a:ext cx="7851240" cy="1363680"/>
          </a:xfrm>
          <a:prstGeom prst="rect">
            <a:avLst/>
          </a:prstGeom>
          <a:noFill/>
          <a:ln>
            <a:noFill/>
          </a:ln>
        </p:spPr>
        <p:style>
          <a:lnRef idx="0">
            <a:scrgbClr r="0" g="0" b="0"/>
          </a:lnRef>
          <a:fillRef idx="0">
            <a:scrgbClr r="0" g="0" b="0"/>
          </a:fillRef>
          <a:effectRef idx="0">
            <a:scrgbClr r="0" g="0" b="0"/>
          </a:effectRef>
          <a:fontRef idx="minor"/>
        </p:style>
        <p:txBody>
          <a:bodyPr/>
          <a:lstStyle/>
          <a:p>
            <a:pPr>
              <a:lnSpc>
                <a:spcPct val="100000"/>
              </a:lnSpc>
            </a:pPr>
            <a:r>
              <a:rPr lang="ru-RU" sz="2400" strike="noStrike">
                <a:solidFill>
                  <a:srgbClr val="FFFFFF"/>
                </a:solidFill>
                <a:latin typeface="Cambria"/>
                <a:ea typeface="MS PGothic"/>
              </a:rPr>
              <a:t>Бизнес-информатика предполагает системный подход к решению задач и учет архитектуры предприятия при совершенствовании бизнеса</a:t>
            </a:r>
            <a:endParaRPr/>
          </a:p>
        </p:txBody>
      </p:sp>
      <p:sp>
        <p:nvSpPr>
          <p:cNvPr id="100" name="CustomShape 11"/>
          <p:cNvSpPr/>
          <p:nvPr/>
        </p:nvSpPr>
        <p:spPr>
          <a:xfrm>
            <a:off x="10546" y="1305720"/>
            <a:ext cx="9133093"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trike="noStrike" dirty="0">
                <a:solidFill>
                  <a:srgbClr val="1F497D"/>
                </a:solidFill>
                <a:latin typeface="Cambria"/>
                <a:ea typeface="MS PGothic"/>
              </a:rPr>
              <a:t>Наши выпускники способны квалифицированно </a:t>
            </a:r>
            <a:r>
              <a:rPr lang="ru-RU" b="1" strike="noStrike" dirty="0">
                <a:solidFill>
                  <a:srgbClr val="1F497D"/>
                </a:solidFill>
                <a:latin typeface="Cambria"/>
                <a:ea typeface="MS PGothic"/>
              </a:rPr>
              <a:t>(1) ОЦЕНИТЬ ТЕКУЩУЮ СИТУАЦИЮ </a:t>
            </a:r>
            <a:r>
              <a:rPr lang="ru-RU" strike="noStrike" dirty="0">
                <a:solidFill>
                  <a:srgbClr val="1F497D"/>
                </a:solidFill>
                <a:latin typeface="Cambria"/>
                <a:ea typeface="MS PGothic"/>
              </a:rPr>
              <a:t>в компании и сформировать</a:t>
            </a:r>
            <a:r>
              <a:rPr lang="ru-RU" b="1" strike="noStrike" dirty="0">
                <a:solidFill>
                  <a:srgbClr val="1F497D"/>
                </a:solidFill>
                <a:latin typeface="Cambria"/>
                <a:ea typeface="MS PGothic"/>
              </a:rPr>
              <a:t> (2) ЦЕЛЕВУЮ МОДЕЛЬ </a:t>
            </a:r>
            <a:r>
              <a:rPr lang="ru-RU" strike="noStrike" dirty="0">
                <a:solidFill>
                  <a:srgbClr val="1F497D"/>
                </a:solidFill>
                <a:latin typeface="Cambria"/>
                <a:ea typeface="MS PGothic"/>
              </a:rPr>
              <a:t>бизнеса на всех уровнях с </a:t>
            </a:r>
            <a:r>
              <a:rPr lang="ru-RU" b="1" strike="noStrike" dirty="0">
                <a:solidFill>
                  <a:srgbClr val="1F497D"/>
                </a:solidFill>
                <a:latin typeface="Cambria"/>
                <a:ea typeface="MS PGothic"/>
              </a:rPr>
              <a:t>(3) ПЛАНОМ ДЕЙСТВИЙ </a:t>
            </a:r>
            <a:r>
              <a:rPr lang="ru-RU" strike="noStrike" dirty="0">
                <a:solidFill>
                  <a:srgbClr val="1F497D"/>
                </a:solidFill>
                <a:latin typeface="Cambria"/>
                <a:ea typeface="MS PGothic"/>
              </a:rPr>
              <a:t>по достижению этого целевого состояния</a:t>
            </a:r>
            <a:endParaRPr dirty="0"/>
          </a:p>
        </p:txBody>
      </p:sp>
      <p:sp>
        <p:nvSpPr>
          <p:cNvPr id="101" name="CustomShape 12"/>
          <p:cNvSpPr/>
          <p:nvPr/>
        </p:nvSpPr>
        <p:spPr>
          <a:xfrm>
            <a:off x="3570480" y="5598000"/>
            <a:ext cx="19094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ru-RU" sz="1600" strike="noStrike">
                <a:solidFill>
                  <a:srgbClr val="000000"/>
                </a:solidFill>
                <a:latin typeface="Arial"/>
                <a:ea typeface="MS PGothic"/>
              </a:rPr>
              <a:t>ПЛАН ДЕЙСТВИЙ</a:t>
            </a:r>
            <a:endParaRPr/>
          </a:p>
        </p:txBody>
      </p:sp>
      <p:sp>
        <p:nvSpPr>
          <p:cNvPr id="102" name="CustomShape 13"/>
          <p:cNvSpPr/>
          <p:nvPr/>
        </p:nvSpPr>
        <p:spPr>
          <a:xfrm>
            <a:off x="4331160" y="3821040"/>
            <a:ext cx="520560" cy="360"/>
          </a:xfrm>
          <a:prstGeom prst="straightConnector1">
            <a:avLst/>
          </a:prstGeom>
          <a:noFill/>
          <a:ln>
            <a:solidFill>
              <a:schemeClr val="tx1"/>
            </a:solidFill>
            <a:round/>
            <a:tailEnd type="arrow" w="med" len="med"/>
          </a:ln>
          <a:effectLst>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p:style>
      </p:sp>
      <p:sp>
        <p:nvSpPr>
          <p:cNvPr id="103" name="CustomShape 14"/>
          <p:cNvSpPr/>
          <p:nvPr/>
        </p:nvSpPr>
        <p:spPr>
          <a:xfrm>
            <a:off x="4331160" y="4093200"/>
            <a:ext cx="520560" cy="360"/>
          </a:xfrm>
          <a:prstGeom prst="straightConnector1">
            <a:avLst/>
          </a:prstGeom>
          <a:noFill/>
          <a:ln>
            <a:solidFill>
              <a:schemeClr val="tx1"/>
            </a:solidFill>
            <a:round/>
            <a:tailEnd type="arrow" w="med" len="med"/>
          </a:ln>
          <a:effectLst>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p:style>
      </p:sp>
      <p:sp>
        <p:nvSpPr>
          <p:cNvPr id="104" name="CustomShape 15"/>
          <p:cNvSpPr/>
          <p:nvPr/>
        </p:nvSpPr>
        <p:spPr>
          <a:xfrm>
            <a:off x="4331160" y="4365360"/>
            <a:ext cx="520560" cy="360"/>
          </a:xfrm>
          <a:prstGeom prst="straightConnector1">
            <a:avLst/>
          </a:prstGeom>
          <a:noFill/>
          <a:ln>
            <a:solidFill>
              <a:schemeClr val="tx1"/>
            </a:solidFill>
            <a:round/>
            <a:tailEnd type="arrow" w="med" len="med"/>
          </a:ln>
          <a:effectLst>
            <a:outerShdw blurRad="40000" dist="20000" dir="5400000" rotWithShape="0">
              <a:srgbClr val="000000">
                <a:alpha val="38000"/>
              </a:srgbClr>
            </a:outerShdw>
          </a:effectLst>
        </p:spPr>
        <p:style>
          <a:lnRef idx="2">
            <a:schemeClr val="accent2"/>
          </a:lnRef>
          <a:fillRef idx="0">
            <a:schemeClr val="accent2"/>
          </a:fillRef>
          <a:effectRef idx="1">
            <a:schemeClr val="accent2"/>
          </a:effectRef>
          <a:fontRef idx="minor"/>
        </p:style>
      </p:sp>
      <p:sp>
        <p:nvSpPr>
          <p:cNvPr id="105" name="CustomShape 16"/>
          <p:cNvSpPr/>
          <p:nvPr/>
        </p:nvSpPr>
        <p:spPr>
          <a:xfrm>
            <a:off x="1496880" y="5385960"/>
            <a:ext cx="437760" cy="423000"/>
          </a:xfrm>
          <a:prstGeom prst="ellipse">
            <a:avLst/>
          </a:prstGeom>
          <a:solidFill>
            <a:schemeClr val="bg1"/>
          </a:solidFill>
          <a:ln>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ru-RU" strike="noStrike">
                <a:solidFill>
                  <a:srgbClr val="000000"/>
                </a:solidFill>
                <a:latin typeface="Cambria"/>
                <a:ea typeface="MS PGothic"/>
              </a:rPr>
              <a:t>1</a:t>
            </a:r>
            <a:endParaRPr/>
          </a:p>
        </p:txBody>
      </p:sp>
      <p:sp>
        <p:nvSpPr>
          <p:cNvPr id="106" name="CustomShape 17"/>
          <p:cNvSpPr/>
          <p:nvPr/>
        </p:nvSpPr>
        <p:spPr>
          <a:xfrm>
            <a:off x="8072280" y="5428440"/>
            <a:ext cx="437760" cy="423000"/>
          </a:xfrm>
          <a:prstGeom prst="ellipse">
            <a:avLst/>
          </a:prstGeom>
          <a:solidFill>
            <a:schemeClr val="bg1"/>
          </a:solidFill>
          <a:ln>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ru-RU" strike="noStrike">
                <a:solidFill>
                  <a:srgbClr val="000000"/>
                </a:solidFill>
                <a:latin typeface="Cambria"/>
                <a:ea typeface="MS PGothic"/>
              </a:rPr>
              <a:t>2</a:t>
            </a:r>
            <a:endParaRPr/>
          </a:p>
        </p:txBody>
      </p:sp>
      <p:sp>
        <p:nvSpPr>
          <p:cNvPr id="107" name="CustomShape 18"/>
          <p:cNvSpPr/>
          <p:nvPr/>
        </p:nvSpPr>
        <p:spPr>
          <a:xfrm>
            <a:off x="4341960" y="3305520"/>
            <a:ext cx="437760" cy="423000"/>
          </a:xfrm>
          <a:prstGeom prst="ellipse">
            <a:avLst/>
          </a:prstGeom>
          <a:solidFill>
            <a:schemeClr val="bg1"/>
          </a:solidFill>
          <a:ln>
            <a:solidFill>
              <a:schemeClr val="tx1"/>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ru-RU" strike="noStrike">
                <a:solidFill>
                  <a:srgbClr val="000000"/>
                </a:solidFill>
                <a:latin typeface="Cambria"/>
                <a:ea typeface="MS PGothic"/>
              </a:rPr>
              <a:t>3</a:t>
            </a:r>
            <a:endParaRPr/>
          </a:p>
        </p:txBody>
      </p:sp>
    </p:spTree>
    <p:extLst>
      <p:ext uri="{BB962C8B-B14F-4D97-AF65-F5344CB8AC3E}">
        <p14:creationId xmlns:p14="http://schemas.microsoft.com/office/powerpoint/2010/main" val="25106360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51915415"/>
              </p:ext>
            </p:extLst>
          </p:nvPr>
        </p:nvGraphicFramePr>
        <p:xfrm>
          <a:off x="179512" y="1268760"/>
          <a:ext cx="896448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39552" y="-99392"/>
            <a:ext cx="8604448" cy="1384995"/>
          </a:xfrm>
          <a:prstGeom prst="rect">
            <a:avLst/>
          </a:prstGeom>
          <a:noFill/>
        </p:spPr>
        <p:txBody>
          <a:bodyPr wrap="square" rtlCol="0">
            <a:spAutoFit/>
          </a:bodyPr>
          <a:lstStyle/>
          <a:p>
            <a:pPr algn="ctr"/>
            <a:r>
              <a:rPr lang="ru-RU" sz="2800" b="1" dirty="0" smtClean="0">
                <a:solidFill>
                  <a:schemeClr val="bg1"/>
                </a:solidFill>
              </a:rPr>
              <a:t>Что в </a:t>
            </a:r>
            <a:r>
              <a:rPr lang="ru-RU" sz="2800" b="1" dirty="0" smtClean="0">
                <a:solidFill>
                  <a:schemeClr val="bg1"/>
                </a:solidFill>
              </a:rPr>
              <a:t>основе программ обучения </a:t>
            </a:r>
          </a:p>
          <a:p>
            <a:pPr algn="ctr"/>
            <a:r>
              <a:rPr lang="ru-RU" sz="2800" b="1" dirty="0" smtClean="0">
                <a:solidFill>
                  <a:schemeClr val="bg1"/>
                </a:solidFill>
              </a:rPr>
              <a:t>направления </a:t>
            </a:r>
            <a:endParaRPr lang="ru-RU" sz="2800" b="1" dirty="0" smtClean="0">
              <a:solidFill>
                <a:schemeClr val="bg1"/>
              </a:solidFill>
            </a:endParaRPr>
          </a:p>
          <a:p>
            <a:pPr algn="ctr"/>
            <a:r>
              <a:rPr lang="ru-RU" sz="2800" b="1" dirty="0" smtClean="0">
                <a:solidFill>
                  <a:schemeClr val="bg1"/>
                </a:solidFill>
              </a:rPr>
              <a:t>Бизнес-Информатика?</a:t>
            </a:r>
            <a:endParaRPr lang="ru-RU" sz="2800" b="1" dirty="0">
              <a:solidFill>
                <a:schemeClr val="bg1"/>
              </a:solidFill>
            </a:endParaRPr>
          </a:p>
        </p:txBody>
      </p:sp>
    </p:spTree>
    <p:extLst>
      <p:ext uri="{BB962C8B-B14F-4D97-AF65-F5344CB8AC3E}">
        <p14:creationId xmlns:p14="http://schemas.microsoft.com/office/powerpoint/2010/main" val="164917010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31722" y="1340768"/>
            <a:ext cx="9175721" cy="5517232"/>
          </a:xfrm>
        </p:spPr>
        <p:txBody>
          <a:bodyPr/>
          <a:lstStyle/>
          <a:p>
            <a:r>
              <a:rPr lang="ru-RU" sz="3000" b="1" dirty="0" smtClean="0">
                <a:solidFill>
                  <a:srgbClr val="002060"/>
                </a:solidFill>
                <a:effectLst>
                  <a:outerShdw blurRad="38100" dist="38100" dir="2700000" algn="tl">
                    <a:srgbClr val="C0C0C0"/>
                  </a:outerShdw>
                </a:effectLst>
              </a:rPr>
              <a:t/>
            </a:r>
            <a:br>
              <a:rPr lang="ru-RU" sz="3000" b="1" dirty="0" smtClean="0">
                <a:solidFill>
                  <a:srgbClr val="002060"/>
                </a:solidFill>
                <a:effectLst>
                  <a:outerShdw blurRad="38100" dist="38100" dir="2700000" algn="tl">
                    <a:srgbClr val="C0C0C0"/>
                  </a:outerShdw>
                </a:effectLst>
              </a:rPr>
            </a:br>
            <a:r>
              <a:rPr lang="ru-RU" sz="4000" b="1" dirty="0">
                <a:solidFill>
                  <a:srgbClr val="FF0000"/>
                </a:solidFill>
                <a:effectLst>
                  <a:outerShdw blurRad="38100" dist="38100" dir="2700000" algn="tl">
                    <a:srgbClr val="000000">
                      <a:alpha val="43137"/>
                    </a:srgbClr>
                  </a:outerShdw>
                </a:effectLst>
              </a:rPr>
              <a:t>1. </a:t>
            </a:r>
            <a:r>
              <a:rPr lang="ru-RU" sz="4000" b="1" dirty="0" smtClean="0">
                <a:solidFill>
                  <a:srgbClr val="FF0000"/>
                </a:solidFill>
                <a:effectLst>
                  <a:outerShdw blurRad="38100" dist="38100" dir="2700000" algn="tl">
                    <a:srgbClr val="000000">
                      <a:alpha val="43137"/>
                    </a:srgbClr>
                  </a:outerShdw>
                </a:effectLst>
              </a:rPr>
              <a:t>Секция </a:t>
            </a:r>
            <a:r>
              <a:rPr lang="ru-RU" sz="4000" b="1" dirty="0">
                <a:solidFill>
                  <a:srgbClr val="FF0000"/>
                </a:solidFill>
                <a:effectLst>
                  <a:outerShdw blurRad="38100" dist="38100" dir="2700000" algn="tl">
                    <a:srgbClr val="000000">
                      <a:alpha val="43137"/>
                    </a:srgbClr>
                  </a:outerShdw>
                </a:effectLst>
              </a:rPr>
              <a:t>«Большие ожидания»</a:t>
            </a:r>
            <a:br>
              <a:rPr lang="ru-RU" sz="4000" b="1" dirty="0">
                <a:solidFill>
                  <a:srgbClr val="FF0000"/>
                </a:solidFill>
                <a:effectLst>
                  <a:outerShdw blurRad="38100" dist="38100" dir="2700000" algn="tl">
                    <a:srgbClr val="000000">
                      <a:alpha val="43137"/>
                    </a:srgbClr>
                  </a:outerShdw>
                </a:effectLst>
              </a:rPr>
            </a:br>
            <a:r>
              <a:rPr lang="ru-RU" sz="4000" b="1" dirty="0" smtClean="0">
                <a:solidFill>
                  <a:srgbClr val="FF0000"/>
                </a:solidFill>
                <a:effectLst>
                  <a:outerShdw blurRad="38100" dist="38100" dir="2700000" algn="tl">
                    <a:srgbClr val="000000">
                      <a:alpha val="43137"/>
                    </a:srgbClr>
                  </a:outerShdw>
                </a:effectLst>
              </a:rPr>
              <a:t/>
            </a:r>
            <a:br>
              <a:rPr lang="ru-RU" sz="4000" b="1" dirty="0" smtClean="0">
                <a:solidFill>
                  <a:srgbClr val="FF0000"/>
                </a:solidFill>
                <a:effectLst>
                  <a:outerShdw blurRad="38100" dist="38100" dir="2700000" algn="tl">
                    <a:srgbClr val="000000">
                      <a:alpha val="43137"/>
                    </a:srgbClr>
                  </a:outerShdw>
                </a:effectLst>
              </a:rPr>
            </a:br>
            <a:r>
              <a:rPr lang="ru-RU" sz="3200" b="1" dirty="0" smtClean="0"/>
              <a:t>О </a:t>
            </a:r>
            <a:r>
              <a:rPr lang="ru-RU" sz="3200" b="1" dirty="0"/>
              <a:t>секции</a:t>
            </a:r>
            <a:r>
              <a:rPr lang="ru-RU" sz="3200" dirty="0"/>
              <a:t/>
            </a:r>
            <a:br>
              <a:rPr lang="ru-RU" sz="3200" dirty="0"/>
            </a:br>
            <a:r>
              <a:rPr lang="ru-RU" sz="3200" i="1" dirty="0"/>
              <a:t>Приглашаем участников, которым интересны информационные технологии и то, как они меняют мир, общество, человека. </a:t>
            </a:r>
            <a:r>
              <a:rPr lang="ru-RU" sz="3200" i="1" dirty="0" smtClean="0"/>
              <a:t/>
            </a:r>
            <a:br>
              <a:rPr lang="ru-RU" sz="3200" i="1" dirty="0" smtClean="0"/>
            </a:br>
            <a:r>
              <a:rPr lang="ru-RU" sz="3200" i="1" dirty="0"/>
              <a:t/>
            </a:r>
            <a:br>
              <a:rPr lang="ru-RU" sz="3200" i="1" dirty="0"/>
            </a:br>
            <a:r>
              <a:rPr lang="ru-RU" sz="2000" i="1" dirty="0"/>
              <a:t>На конкурс принимаются индивидуальные работы либо работы, выполненные командой не более чем из трех человек (в этом случае будет оцениваться также вклад каждого участника, см. далее).</a:t>
            </a:r>
            <a:r>
              <a:rPr lang="ru-RU" sz="3200" b="1" dirty="0"/>
              <a:t/>
            </a:r>
            <a:br>
              <a:rPr lang="ru-RU" sz="3200" b="1" dirty="0"/>
            </a:br>
            <a:r>
              <a:rPr lang="ru-RU" sz="3200" b="1" dirty="0" smtClean="0">
                <a:solidFill>
                  <a:srgbClr val="FF0000"/>
                </a:solidFill>
                <a:effectLst>
                  <a:outerShdw blurRad="38100" dist="38100" dir="2700000" algn="tl">
                    <a:srgbClr val="C0C0C0"/>
                  </a:outerShdw>
                </a:effectLst>
              </a:rPr>
              <a:t/>
            </a:r>
            <a:br>
              <a:rPr lang="ru-RU" sz="3200" b="1" dirty="0" smtClean="0">
                <a:solidFill>
                  <a:srgbClr val="FF0000"/>
                </a:solidFill>
                <a:effectLst>
                  <a:outerShdw blurRad="38100" dist="38100" dir="2700000" algn="tl">
                    <a:srgbClr val="C0C0C0"/>
                  </a:outerShdw>
                </a:effectLst>
              </a:rPr>
            </a:br>
            <a:r>
              <a:rPr lang="ru-RU" sz="2800" b="1" dirty="0" smtClean="0">
                <a:solidFill>
                  <a:srgbClr val="002060"/>
                </a:solidFill>
                <a:effectLst>
                  <a:outerShdw blurRad="38100" dist="38100" dir="2700000" algn="tl">
                    <a:srgbClr val="C0C0C0"/>
                  </a:outerShdw>
                </a:effectLst>
              </a:rPr>
              <a:t/>
            </a:r>
            <a:br>
              <a:rPr lang="ru-RU" sz="2800" b="1" dirty="0" smtClean="0">
                <a:solidFill>
                  <a:srgbClr val="002060"/>
                </a:solidFill>
                <a:effectLst>
                  <a:outerShdw blurRad="38100" dist="38100" dir="2700000" algn="tl">
                    <a:srgbClr val="C0C0C0"/>
                  </a:outerShdw>
                </a:effectLst>
              </a:rPr>
            </a:br>
            <a:endParaRPr lang="en-US" sz="2000" b="1" dirty="0" smtClean="0">
              <a:solidFill>
                <a:srgbClr val="002060"/>
              </a:solidFill>
              <a:effectLst>
                <a:outerShdw blurRad="38100" dist="38100" dir="2700000" algn="tl">
                  <a:srgbClr val="C0C0C0"/>
                </a:outerShdw>
              </a:effectLst>
            </a:endParaRPr>
          </a:p>
        </p:txBody>
      </p:sp>
      <p:sp>
        <p:nvSpPr>
          <p:cNvPr id="2051" name="Rectangle 4"/>
          <p:cNvSpPr>
            <a:spLocks noGrp="1" noChangeArrowheads="1"/>
          </p:cNvSpPr>
          <p:nvPr>
            <p:ph type="subTitle" idx="4294967295"/>
          </p:nvPr>
        </p:nvSpPr>
        <p:spPr>
          <a:xfrm>
            <a:off x="1763712" y="188913"/>
            <a:ext cx="7040309" cy="863600"/>
          </a:xfrm>
        </p:spPr>
        <p:txBody>
          <a:bodyPr/>
          <a:lstStyle/>
          <a:p>
            <a:pPr marL="0" indent="0" algn="ctr">
              <a:lnSpc>
                <a:spcPct val="90000"/>
              </a:lnSpc>
              <a:buFontTx/>
              <a:buNone/>
            </a:pPr>
            <a:r>
              <a:rPr lang="ru-RU" sz="4400" b="1" dirty="0">
                <a:solidFill>
                  <a:schemeClr val="bg1"/>
                </a:solidFill>
                <a:effectLst>
                  <a:outerShdw blurRad="38100" dist="38100" dir="2700000" algn="tl">
                    <a:srgbClr val="C0C0C0"/>
                  </a:outerShdw>
                </a:effectLst>
              </a:rPr>
              <a:t>«Высший пилотаж»</a:t>
            </a:r>
            <a:endParaRPr lang="ru-RU" altLang="ru-RU" sz="2800" dirty="0" smtClean="0">
              <a:solidFill>
                <a:schemeClr val="bg1"/>
              </a:solidFill>
            </a:endParaRPr>
          </a:p>
        </p:txBody>
      </p:sp>
    </p:spTree>
    <p:extLst>
      <p:ext uri="{BB962C8B-B14F-4D97-AF65-F5344CB8AC3E}">
        <p14:creationId xmlns:p14="http://schemas.microsoft.com/office/powerpoint/2010/main" val="324909770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22124</TotalTime>
  <Words>1567</Words>
  <Application>Microsoft Office PowerPoint</Application>
  <PresentationFormat>Экран (4:3)</PresentationFormat>
  <Paragraphs>200</Paragraphs>
  <Slides>31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Оформление по умолчанию</vt:lpstr>
      <vt:lpstr>«Бизнес-информатика», конкурс «Высший пилотаж»  1. Секция «Большие ожидания» 2. Секция «Школа 4.0»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1. Секция «Большие ожидания»  О секции Приглашаем участников, которым интересны информационные технологии и то, как они меняют мир, общество, человека.   На конкурс принимаются индивидуальные работы либо работы, выполненные командой не более чем из трех человек (в этом случае будет оцениваться также вклад каждого участника, см. далее).   </vt:lpstr>
      <vt:lpstr>Презентация PowerPoint</vt:lpstr>
      <vt:lpstr>Исследование современных информационных технологий</vt:lpstr>
      <vt:lpstr>Интернет вещей</vt:lpstr>
      <vt:lpstr> 3D-печать</vt:lpstr>
      <vt:lpstr>Большие данные</vt:lpstr>
      <vt:lpstr>Интеллектуальные машины и устройства</vt:lpstr>
      <vt:lpstr>Облачные вычисления</vt:lpstr>
      <vt:lpstr>Содержание исследования</vt:lpstr>
      <vt:lpstr>Проект</vt:lpstr>
      <vt:lpstr>Содержание проекта </vt:lpstr>
      <vt:lpstr>Презентация PowerPoint</vt:lpstr>
      <vt:lpstr>Презентация PowerPoint</vt:lpstr>
      <vt:lpstr>Описание ИТ-решения</vt:lpstr>
      <vt:lpstr>Презентация PowerPoint</vt:lpstr>
      <vt:lpstr>Оценка работы:</vt:lpstr>
      <vt:lpstr> 2. Секция «Школа 4.0» Тематика: Электронные сервисы для создания Школы 4.0, получение и передача знаний и навыков в которой становится эффективной за счет слияния виртуальной и реальной среды, в которой живут, работают и учатся современные люди.   На конкурс принимаются индивидуальные работы либо работы, выполненные командой не более чем из трех человек (в этом случае будет оцениваться также вклад каждого участника, см. далее).   </vt:lpstr>
      <vt:lpstr>Презентация PowerPoint</vt:lpstr>
      <vt:lpstr>Презентация PowerPoint</vt:lpstr>
      <vt:lpstr>Презентация PowerPoint</vt:lpstr>
      <vt:lpstr>Презентация PowerPoint</vt:lpstr>
      <vt:lpstr>Оценка работы:</vt:lpstr>
      <vt:lpstr>Спасибо за внимание! Вопросы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 «Информационной экономики» (Information Economics)</dc:title>
  <dc:creator>Alexey Rudnev</dc:creator>
  <cp:lastModifiedBy>Samod</cp:lastModifiedBy>
  <cp:revision>432</cp:revision>
  <dcterms:created xsi:type="dcterms:W3CDTF">2011-01-27T20:19:48Z</dcterms:created>
  <dcterms:modified xsi:type="dcterms:W3CDTF">2018-12-07T12:10:55Z</dcterms:modified>
</cp:coreProperties>
</file>