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56" r:id="rId3"/>
    <p:sldId id="328" r:id="rId4"/>
    <p:sldId id="319" r:id="rId5"/>
    <p:sldId id="329" r:id="rId6"/>
    <p:sldId id="331" r:id="rId7"/>
    <p:sldId id="336" r:id="rId8"/>
    <p:sldId id="337" r:id="rId9"/>
    <p:sldId id="335" r:id="rId10"/>
    <p:sldId id="320" r:id="rId11"/>
    <p:sldId id="321" r:id="rId12"/>
    <p:sldId id="322" r:id="rId13"/>
    <p:sldId id="332" r:id="rId14"/>
    <p:sldId id="324" r:id="rId15"/>
    <p:sldId id="326" r:id="rId16"/>
    <p:sldId id="330" r:id="rId17"/>
    <p:sldId id="338" r:id="rId18"/>
    <p:sldId id="327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56" autoAdjust="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06B90-0C95-4594-923E-CD6CE2375D6B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C06A-578D-472D-A53A-F5433C8AB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2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C06A-578D-472D-A53A-F5433C8ABD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4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46E-8A44-4CC5-8089-6FA11FB7EF80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3003-91E2-4A1F-8CE7-7477FF6D0305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1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7394-9B5A-43C4-811F-8FC7337F0055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40A2-AD5D-4235-AE39-C1923EC6A8CB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5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FB4-FD6B-4550-87B0-C530A63D2B3C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8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C0B2-C174-4100-AFA0-929A6CA3EFF6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729-98BF-465D-A757-E6C90AAD1CA7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7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E1C1-A050-4D93-A0C3-2291FB47CF01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DFF-5067-45B9-855D-268D82A77FBB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6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38D1-2ECD-42D2-8E2A-B525F483F5EE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5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268B-D648-41C8-9F1C-DCEEC0701DF3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220A-CC77-46A2-93BC-53494BCA534B}" type="datetime1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12DB-4609-4D1C-BD7D-B52833164B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s://scholar.google.com/" TargetMode="External"/><Relationship Id="rId7" Type="http://schemas.openxmlformats.org/officeDocument/2006/relationships/hyperlink" Target="https://hum.hse.ru/guide/" TargetMode="External"/><Relationship Id="rId12" Type="http://schemas.openxmlformats.org/officeDocument/2006/relationships/image" Target="../media/image27.jpeg"/><Relationship Id="rId2" Type="http://schemas.openxmlformats.org/officeDocument/2006/relationships/hyperlink" Target="https://cyberlenink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stor.org/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scholar.ru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elibrary.ru/" TargetMode="Externa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lymp.hse.ru/projects/mento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6" y="352920"/>
            <a:ext cx="10837889" cy="4301135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93097" y="4883150"/>
            <a:ext cx="9990945" cy="1655762"/>
          </a:xfrm>
        </p:spPr>
        <p:txBody>
          <a:bodyPr>
            <a:normAutofit/>
          </a:bodyPr>
          <a:lstStyle/>
          <a:p>
            <a:r>
              <a:rPr lang="ru-RU" sz="4000" dirty="0"/>
              <a:t>Спроси у Аристотеля: источники в философском эссе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</p:spTree>
    <p:extLst>
      <p:ext uri="{BB962C8B-B14F-4D97-AF65-F5344CB8AC3E}">
        <p14:creationId xmlns:p14="http://schemas.microsoft.com/office/powerpoint/2010/main" val="42072422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быть источником в философии?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1947" y="1560930"/>
            <a:ext cx="4973053" cy="1242428"/>
          </a:xfrm>
        </p:spPr>
        <p:txBody>
          <a:bodyPr>
            <a:normAutofit/>
          </a:bodyPr>
          <a:lstStyle/>
          <a:p>
            <a:r>
              <a:rPr lang="ru-RU" sz="2400" dirty="0"/>
              <a:t>используемые источники (если Вы опираетесь на конкретное сочинение/артефакт)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pic>
        <p:nvPicPr>
          <p:cNvPr id="18434" name="Picture 2" descr="https://upload.wikimedia.org/wikipedia/commons/4/49/Aristoteles_Logica_1570_Biblioteca_Huel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58" y="2658978"/>
            <a:ext cx="3336800" cy="24165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9178" y="2430379"/>
            <a:ext cx="45960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400" dirty="0"/>
              <a:t>справочную литературу (статьи энциклопедий, словарей)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6253" y="3051827"/>
            <a:ext cx="4475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исследовательскую литературу (книги и статьи)</a:t>
            </a:r>
          </a:p>
        </p:txBody>
      </p:sp>
      <p:pic>
        <p:nvPicPr>
          <p:cNvPr id="18436" name="Picture 4" descr="https://www.internauka.org/sites/default/files/images/primery/stud/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9126" y="3982453"/>
            <a:ext cx="3589296" cy="2394460"/>
          </a:xfrm>
          <a:prstGeom prst="rect">
            <a:avLst/>
          </a:prstGeom>
          <a:noFill/>
        </p:spPr>
      </p:pic>
      <p:pic>
        <p:nvPicPr>
          <p:cNvPr id="18438" name="Picture 6" descr="http://www.richcollection.ru/uploads/catalog/img_items/img_items45fc4b70ca2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355" y="3428999"/>
            <a:ext cx="2720483" cy="237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1325563"/>
          </a:xfrm>
        </p:spPr>
        <p:txBody>
          <a:bodyPr/>
          <a:lstStyle/>
          <a:p>
            <a:r>
              <a:rPr lang="ru-RU" dirty="0"/>
              <a:t>Как искать артефакт/сочинение?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5218" y="1382705"/>
            <a:ext cx="9614129" cy="82204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Определиться с темой и направлением и найти философов, которые этим занимались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pic>
        <p:nvPicPr>
          <p:cNvPr id="1026" name="Picture 2" descr="Региональный конкурс «Высший пилотаж – Пермь» — Факультет довузовской  подготовки (Пермь) — Национальный исследовательский университет «Высшая  школа экономики»">
            <a:extLst>
              <a:ext uri="{FF2B5EF4-FFF2-40B4-BE49-F238E27FC236}">
                <a16:creationId xmlns:a16="http://schemas.microsoft.com/office/drawing/2014/main" id="{1D671A2C-F36E-3348-AD31-CB6F4B37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413"/>
            <a:ext cx="12192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1970" y="1561607"/>
            <a:ext cx="7331242" cy="616786"/>
          </a:xfrm>
        </p:spPr>
        <p:txBody>
          <a:bodyPr/>
          <a:lstStyle/>
          <a:p>
            <a:r>
              <a:rPr lang="ru-RU" dirty="0"/>
              <a:t>Направление – этика в философии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1970" y="20799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Занимались – Сократ, Платон, Ницше, Кант и другие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1591" y="33467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Этика у Ницше – критика морали, отрицание христианства («Бог умер»), мораль сверхчеловека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1591" y="478269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 Произведения Ницше - </a:t>
            </a:r>
            <a:r>
              <a:rPr lang="ru-RU" sz="2800" b="1" i="1" dirty="0"/>
              <a:t>"По ту сторону добра и зла</a:t>
            </a:r>
            <a:r>
              <a:rPr lang="ru-RU" sz="2800" dirty="0"/>
              <a:t>" (1886), </a:t>
            </a:r>
            <a:r>
              <a:rPr lang="ru-RU" sz="2800" b="1" i="1" dirty="0"/>
              <a:t>"К генеалогии морали"</a:t>
            </a:r>
            <a:r>
              <a:rPr lang="ru-RU" sz="2800" dirty="0"/>
              <a:t> (1887)</a:t>
            </a:r>
          </a:p>
        </p:txBody>
      </p:sp>
      <p:pic>
        <p:nvPicPr>
          <p:cNvPr id="7172" name="Picture 4" descr="https://i.pinimg.com/originals/50/c7/97/50c797c4a3e1466957b1d09e033c66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2888"/>
            <a:ext cx="389588" cy="265112"/>
          </a:xfrm>
          <a:prstGeom prst="rect">
            <a:avLst/>
          </a:prstGeom>
          <a:noFill/>
        </p:spPr>
      </p:pic>
      <p:pic>
        <p:nvPicPr>
          <p:cNvPr id="20482" name="Picture 2" descr="https://cv0.litres.ru/pub/c/bumajnaya-kniga/cover_max1500/17458801-fridrih-vilgelm-nicshe-po-tu-storonu-dobra-i-zla-nicshe-fridrih-vilgelm-17458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9214" y="2935608"/>
            <a:ext cx="2522786" cy="3962491"/>
          </a:xfrm>
          <a:prstGeom prst="rect">
            <a:avLst/>
          </a:prstGeom>
          <a:noFill/>
        </p:spPr>
      </p:pic>
      <p:pic>
        <p:nvPicPr>
          <p:cNvPr id="20484" name="Picture 4" descr="https://otvet.imgsmail.ru/download/aa602a429fce601a0ca243aa08281ec3_i-34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61383" cy="296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www.wwww4.com/w1610/354942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74538" y="643467"/>
            <a:ext cx="444292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искать статьи?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705" y="1551171"/>
            <a:ext cx="10515600" cy="226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Киберленинка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https://cyberleninka.ru/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Академия «</a:t>
            </a:r>
            <a:r>
              <a:rPr lang="en-US" dirty="0"/>
              <a:t>Google» </a:t>
            </a:r>
            <a:r>
              <a:rPr lang="en-US" dirty="0">
                <a:hlinkClick r:id="rId3"/>
              </a:rPr>
              <a:t>https://scholar.google.com/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«</a:t>
            </a:r>
            <a:r>
              <a:rPr lang="en-US" dirty="0" err="1"/>
              <a:t>eLibrary</a:t>
            </a:r>
            <a:r>
              <a:rPr lang="en-US" dirty="0"/>
              <a:t>» </a:t>
            </a:r>
            <a:r>
              <a:rPr lang="en-US" dirty="0">
                <a:hlinkClick r:id="rId4"/>
              </a:rPr>
              <a:t>https://elibrary.ru/</a:t>
            </a:r>
            <a:r>
              <a:rPr lang="en-US" dirty="0"/>
              <a:t> </a:t>
            </a:r>
          </a:p>
          <a:p>
            <a:r>
              <a:rPr lang="en-US" dirty="0"/>
              <a:t>«Scholar.ru» </a:t>
            </a:r>
            <a:r>
              <a:rPr lang="en-US" dirty="0">
                <a:hlinkClick r:id="rId5"/>
              </a:rPr>
              <a:t>http://www.scholar.ru</a:t>
            </a:r>
            <a:r>
              <a:rPr lang="en-US" dirty="0"/>
              <a:t> </a:t>
            </a:r>
          </a:p>
          <a:p>
            <a:r>
              <a:rPr lang="ru-RU" dirty="0"/>
              <a:t>«</a:t>
            </a:r>
            <a:r>
              <a:rPr lang="en-US" dirty="0"/>
              <a:t>JSTOR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https://www.jstor.org/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>
                <a:hlinkClick r:id="rId7"/>
              </a:rPr>
              <a:t>https://hum.hse.ru/guide/</a:t>
            </a:r>
            <a:r>
              <a:rPr lang="ru-RU" dirty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378" y="4184437"/>
            <a:ext cx="1933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6011" y="5256964"/>
            <a:ext cx="3848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33627" y="5306929"/>
            <a:ext cx="3771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26505" y="4241110"/>
            <a:ext cx="1685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sun9-48.userapi.com/c855732/v855732378/23cde4/foxFUUpO1P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3880" y="552030"/>
            <a:ext cx="3991394" cy="3991395"/>
          </a:xfrm>
          <a:prstGeom prst="rect">
            <a:avLst/>
          </a:prstGeom>
          <a:noFill/>
        </p:spPr>
      </p:pic>
      <p:pic>
        <p:nvPicPr>
          <p:cNvPr id="2050" name="Picture 2" descr="JSTOR - Wikipedia">
            <a:extLst>
              <a:ext uri="{FF2B5EF4-FFF2-40B4-BE49-F238E27FC236}">
                <a16:creationId xmlns:a16="http://schemas.microsoft.com/office/drawing/2014/main" id="{57CC9F14-E681-E643-AEEA-63EFFA28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" y="4952158"/>
            <a:ext cx="1366837" cy="18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670884" cy="640849"/>
          </a:xfrm>
        </p:spPr>
        <p:txBody>
          <a:bodyPr/>
          <a:lstStyle/>
          <a:p>
            <a:r>
              <a:rPr lang="ru-RU" dirty="0"/>
              <a:t>Направление – этика в философии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Дирекция по профориентации и работе с одаренными учащимися НИУ ВШЭ, 2020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5858" y="782053"/>
            <a:ext cx="4589919" cy="29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158" y="2478506"/>
            <a:ext cx="4277673" cy="37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22158" y="2423194"/>
            <a:ext cx="5670884" cy="640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Запрос на сайте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70284" y="2988678"/>
            <a:ext cx="5670884" cy="640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статьи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7" name="Picture 5" descr="https://www.meme-arsenal.com/memes/e1240bf947771daa4613a30fbde59c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4670" y="3615302"/>
            <a:ext cx="4536740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http://risovach.ru/upload/2015/03/mem/fraj-mne-kazhetca-ili_77434326_orig_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1050B-D85A-4CC6-94EC-450D24F1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083" y="-1044"/>
            <a:ext cx="6432966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BE28A-0371-D94E-8613-BF8B3824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39" y="552810"/>
            <a:ext cx="5448255" cy="2228759"/>
          </a:xfrm>
        </p:spPr>
        <p:txBody>
          <a:bodyPr anchor="b">
            <a:normAutofit/>
          </a:bodyPr>
          <a:lstStyle/>
          <a:p>
            <a:r>
              <a:rPr lang="ru-RU" sz="4800"/>
              <a:t>Чек-лист качественной работы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186215D-ADC2-F848-8B34-C3737D96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39" y="2959729"/>
            <a:ext cx="5448255" cy="3341075"/>
          </a:xfrm>
        </p:spPr>
        <p:txBody>
          <a:bodyPr anchor="t">
            <a:normAutofit/>
          </a:bodyPr>
          <a:lstStyle/>
          <a:p>
            <a:pPr fontAlgn="t">
              <a:buFont typeface="Wingdings" pitchFamily="2" charset="2"/>
              <a:buChar char="q"/>
            </a:pPr>
            <a:r>
              <a:rPr lang="ru-RU" sz="1800"/>
              <a:t>Изучил работы предыдущих философов </a:t>
            </a:r>
          </a:p>
          <a:p>
            <a:pPr fontAlgn="t">
              <a:buFont typeface="Wingdings" pitchFamily="2" charset="2"/>
              <a:buChar char="q"/>
            </a:pPr>
            <a:r>
              <a:rPr lang="ru-RU" sz="1800"/>
              <a:t>Определил свою точку зрения на проблему </a:t>
            </a:r>
          </a:p>
          <a:p>
            <a:pPr fontAlgn="t">
              <a:buFont typeface="Wingdings" pitchFamily="2" charset="2"/>
              <a:buChar char="q"/>
            </a:pPr>
            <a:r>
              <a:rPr lang="ru-RU" sz="1800"/>
              <a:t>Определил авторов, кто занимался этой проблемой</a:t>
            </a:r>
          </a:p>
          <a:p>
            <a:pPr fontAlgn="t">
              <a:buFont typeface="Wingdings" pitchFamily="2" charset="2"/>
              <a:buChar char="q"/>
            </a:pPr>
            <a:r>
              <a:rPr lang="ru-RU" sz="1800"/>
              <a:t>Нашел аргументы в пользу своей точки зрения у философов </a:t>
            </a:r>
          </a:p>
          <a:p>
            <a:pPr fontAlgn="t">
              <a:buFont typeface="Wingdings" pitchFamily="2" charset="2"/>
              <a:buChar char="q"/>
            </a:pPr>
            <a:r>
              <a:rPr lang="ru-RU" sz="1800"/>
              <a:t>Ты восхитителен!</a:t>
            </a:r>
          </a:p>
          <a:p>
            <a:pPr>
              <a:buFont typeface="Wingdings" pitchFamily="2" charset="2"/>
              <a:buChar char="q"/>
            </a:pPr>
            <a:endParaRPr lang="ru-RU" sz="180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4B8A86-0BE0-1946-92D4-2BC4A542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269029" y="3246438"/>
            <a:ext cx="347472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900">
                <a:solidFill>
                  <a:schemeClr val="tx1">
                    <a:alpha val="70000"/>
                  </a:schemeClr>
                </a:solidFill>
              </a:rPr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663B2BE5-36EE-F84B-96A7-33FEDE1EFC1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Дирекция по профориентации и работе с одаренными учащимися НИУ ВШЭ, 2020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681969-4662-8E45-B140-814A6DAC8B60}"/>
              </a:ext>
            </a:extLst>
          </p:cNvPr>
          <p:cNvSpPr/>
          <p:nvPr/>
        </p:nvSpPr>
        <p:spPr>
          <a:xfrm>
            <a:off x="1188566" y="295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Помните, что точность часов в Кёнигсберге сверяли по Канту. Аккуратность и точность в работе -- это плюс для любой академической деятельности!</a:t>
            </a:r>
          </a:p>
        </p:txBody>
      </p:sp>
    </p:spTree>
    <p:extLst>
      <p:ext uri="{BB962C8B-B14F-4D97-AF65-F5344CB8AC3E}">
        <p14:creationId xmlns:p14="http://schemas.microsoft.com/office/powerpoint/2010/main" val="55867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pic>
        <p:nvPicPr>
          <p:cNvPr id="25602" name="Picture 2" descr="http://memesmix.net/media/created/p3z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484" y="372979"/>
            <a:ext cx="5943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92" y="241877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</p:spTree>
    <p:extLst>
      <p:ext uri="{BB962C8B-B14F-4D97-AF65-F5344CB8AC3E}">
        <p14:creationId xmlns:p14="http://schemas.microsoft.com/office/powerpoint/2010/main" val="374489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928529" y="6216085"/>
            <a:ext cx="4114800" cy="365125"/>
          </a:xfrm>
        </p:spPr>
        <p:txBody>
          <a:bodyPr/>
          <a:lstStyle/>
          <a:p>
            <a:r>
              <a:rPr lang="ru-RU" dirty="0"/>
              <a:t>Дирекция по профориентации и работе с одаренными учащимися НИУ ВШЭ, Москва, 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555" y="581144"/>
            <a:ext cx="63491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Менторы конкурса «Высший пилотаж»</a:t>
            </a:r>
          </a:p>
          <a:p>
            <a:r>
              <a:rPr lang="ru-RU" dirty="0"/>
              <a:t> </a:t>
            </a:r>
            <a:r>
              <a:rPr lang="ru-RU" dirty="0">
                <a:hlinkClick r:id="rId2"/>
              </a:rPr>
              <a:t>https://olymp.hse.ru/projects/mentor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8" t="11286" r="11476" b="41587"/>
          <a:stretch/>
        </p:blipFill>
        <p:spPr>
          <a:xfrm>
            <a:off x="8423910" y="258267"/>
            <a:ext cx="3541366" cy="63229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062" y="1431508"/>
            <a:ext cx="5424486" cy="400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712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/>
              <a:t>Шутки шутками, но</a:t>
            </a:r>
          </a:p>
        </p:txBody>
      </p:sp>
      <p:pic>
        <p:nvPicPr>
          <p:cNvPr id="26626" name="Picture 2" descr="http://s019.radikal.ru/i606/1609/dd/b964249726ea.jpg"/>
          <p:cNvPicPr>
            <a:picLocks noChangeAspect="1" noChangeArrowheads="1"/>
          </p:cNvPicPr>
          <p:nvPr/>
        </p:nvPicPr>
        <p:blipFill rotWithShape="1">
          <a:blip r:embed="rId2"/>
          <a:srcRect l="694" r="606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96" y="192439"/>
            <a:ext cx="10515600" cy="1325563"/>
          </a:xfrm>
        </p:spPr>
        <p:txBody>
          <a:bodyPr/>
          <a:lstStyle/>
          <a:p>
            <a:r>
              <a:rPr lang="ru-RU" dirty="0"/>
              <a:t>Что такое эссе и зачем нужны источники?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6169" y="1518002"/>
            <a:ext cx="10515600" cy="9055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Эссе – это вид свободного сочинения, которое выражает личные впечатления автора и его взгляд на конкретную тему или вопрос.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5138" y="2803358"/>
            <a:ext cx="7186862" cy="327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5138" y="2843565"/>
            <a:ext cx="6837947" cy="27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тему, направление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/>
              <a:t>Изучить</a:t>
            </a:r>
            <a:r>
              <a:rPr lang="ru-RU" sz="2800" dirty="0"/>
              <a:t> уже имеющиеся взгляды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повториться!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/>
              <a:t>Доказать свои тезисы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s://sun9-28.userapi.com/sh6_5FqV7UeuAgmoPx9Cjl23KG9B-uZfgfcCiQ/ocWLFDOPn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96" y="2549607"/>
            <a:ext cx="3610309" cy="3610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092269" y="6136104"/>
            <a:ext cx="56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s1.onedio.com/id-575aeee66d0dfd5f42473016/rev-0/raw/s-ef728c2ef5a8e12fd25596d3c72c8e32a3a79a49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Почему источники важны?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Этическая</a:t>
            </a:r>
            <a:r>
              <a:rPr lang="en-US" sz="2000" dirty="0"/>
              <a:t> </a:t>
            </a:r>
            <a:r>
              <a:rPr lang="en-US" sz="2000" dirty="0" err="1"/>
              <a:t>дилемма</a:t>
            </a:r>
            <a:endParaRPr lang="en-US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20" y="5173577"/>
            <a:ext cx="2719137" cy="871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/>
              <a:t>3 закона робототехники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Дирекция по профориентации и работе с одаренными учащимися НИУ ВШЭ, 2020</a:t>
            </a:r>
            <a:endParaRPr lang="ru-RU" dirty="0"/>
          </a:p>
        </p:txBody>
      </p:sp>
      <p:pic>
        <p:nvPicPr>
          <p:cNvPr id="29698" name="Picture 2" descr="https://top10a.ru/wp-content/uploads/2019/10/9957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7557" cy="5005137"/>
          </a:xfrm>
          <a:prstGeom prst="rect">
            <a:avLst/>
          </a:prstGeom>
          <a:noFill/>
        </p:spPr>
      </p:pic>
      <p:pic>
        <p:nvPicPr>
          <p:cNvPr id="29706" name="Picture 10" descr="https://m.media-amazon.com/images/M/MV5BMjIyNDIwNzkyOV5BMl5BanBnXkFtZTcwNDExMTQyMw@@._V1_SY300_CR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751" y="2737958"/>
            <a:ext cx="6366236" cy="3525055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772400" y="2233862"/>
            <a:ext cx="4419600" cy="87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Фильм «Я,</a:t>
            </a:r>
            <a:r>
              <a:rPr kumimoji="0" lang="ru-RU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робот»  2004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8" name="Picture 12" descr="https://upload.wikimedia.org/wikipedia/commons/thumb/4/41/John_Searle_speaking_at_Google_1.jpg/1200px-John_Searle_speaking_at_Googl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0965" y="1491916"/>
            <a:ext cx="4547937" cy="3031958"/>
          </a:xfrm>
          <a:prstGeom prst="rect">
            <a:avLst/>
          </a:prstGeom>
          <a:noFill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834063" y="669756"/>
            <a:ext cx="3769895" cy="871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Джон Серл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«Китайская комната»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image.tmdb.org/t/p/original/ihOJcrorpDQtHTzIOrobbOhpJsj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Wake up,Neo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4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https://miro.medium.com/max/1000/0*H4ccM8VauLYw2w-Y.jpg"/>
          <p:cNvPicPr>
            <a:picLocks noChangeAspect="1" noChangeArrowheads="1"/>
          </p:cNvPicPr>
          <p:nvPr/>
        </p:nvPicPr>
        <p:blipFill rotWithShape="1">
          <a:blip r:embed="rId2"/>
          <a:srcRect t="2355" r="18406" b="673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35845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/>
              <a:t>Пещера Платона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ru-RU" sz="1700"/>
              <a:t>Пещера – наша повседневная жизнь</a:t>
            </a:r>
          </a:p>
          <a:p>
            <a:r>
              <a:rPr lang="ru-RU" sz="1700"/>
              <a:t>Освещенная светом пещера – кажущееся знание</a:t>
            </a:r>
          </a:p>
          <a:p>
            <a:r>
              <a:rPr lang="ru-RU" sz="1700"/>
              <a:t>Свет вне пещеры – истинное знание, к которому стремится человек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900"/>
              <a:t>Дирекция по профориентации и работе с одаренными учащимися НИУ ВШЭ, 2020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s://i.pinimg.com/736x/41/d8/b2/41d8b2acf5a16c72592a7bf14f290e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184400"/>
            <a:ext cx="2743200" cy="36322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5700" y="5092700"/>
            <a:ext cx="2743200" cy="72390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buNone/>
            </a:pPr>
            <a:r>
              <a:rPr lang="ru-RU" sz="1400" dirty="0">
                <a:solidFill>
                  <a:srgbClr val="FFFFFF"/>
                </a:solidFill>
              </a:rPr>
              <a:t>Альбер Камю</a:t>
            </a:r>
          </a:p>
          <a:p>
            <a:pPr algn="ctr">
              <a:buNone/>
            </a:pPr>
            <a:r>
              <a:rPr lang="ru-RU" sz="1400" dirty="0">
                <a:solidFill>
                  <a:srgbClr val="FFFFFF"/>
                </a:solidFill>
              </a:rPr>
              <a:t>Жизнь в сущности </a:t>
            </a:r>
            <a:r>
              <a:rPr lang="ru-RU" sz="1400" dirty="0" err="1">
                <a:solidFill>
                  <a:srgbClr val="FFFFFF"/>
                </a:solidFill>
              </a:rPr>
              <a:t>бессмыслена</a:t>
            </a: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33796" name="Picture 4" descr="https://fb.ru/misc/i/gallery/89004/3141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00" y="2184400"/>
            <a:ext cx="3632200" cy="36322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75100" y="5092700"/>
            <a:ext cx="3632200" cy="723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solidFill>
                  <a:srgbClr val="FFFFFF"/>
                </a:solidFill>
              </a:rPr>
              <a:t>Жан Поль Сартр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Смысла в жизни не существует, мне придется самому его создавать</a:t>
            </a:r>
          </a:p>
        </p:txBody>
      </p:sp>
      <p:pic>
        <p:nvPicPr>
          <p:cNvPr id="33800" name="Picture 8" descr="https://peterburg2.ru/uploads/16/11/07/ga2_1437730105_gallery_frankl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0800" y="2184400"/>
            <a:ext cx="3340100" cy="3632200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670800" y="5092700"/>
            <a:ext cx="3340100" cy="723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solidFill>
                  <a:srgbClr val="FFFFFF"/>
                </a:solidFill>
              </a:rPr>
              <a:t>Виктор </a:t>
            </a:r>
            <a:r>
              <a:rPr lang="ru-RU" sz="1400" dirty="0" err="1">
                <a:solidFill>
                  <a:srgbClr val="FFFFFF"/>
                </a:solidFill>
              </a:rPr>
              <a:t>Франкл</a:t>
            </a:r>
            <a:endParaRPr lang="ru-RU" sz="1400" dirty="0">
              <a:solidFill>
                <a:srgbClr val="FFFFFF"/>
              </a:solidFill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в общении с ближним человек обретает смысл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Экзистенциализм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Дирекция по профориентации и работе с одаренными учащимися НИУ ВШЭ,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613</Words>
  <Application>Microsoft Office PowerPoint</Application>
  <PresentationFormat>Широкоэкранный</PresentationFormat>
  <Paragraphs>80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Шутки шутками, но</vt:lpstr>
      <vt:lpstr>Что такое эссе и зачем нужны источники?</vt:lpstr>
      <vt:lpstr>Почему источники важны?</vt:lpstr>
      <vt:lpstr>Презентация PowerPoint</vt:lpstr>
      <vt:lpstr>Wake up,Neo</vt:lpstr>
      <vt:lpstr>Пещера Платона</vt:lpstr>
      <vt:lpstr>Экзистенциализм</vt:lpstr>
      <vt:lpstr>Что может быть источником в философии?</vt:lpstr>
      <vt:lpstr>Как искать артефакт/сочинение? </vt:lpstr>
      <vt:lpstr>Например</vt:lpstr>
      <vt:lpstr>Презентация PowerPoint</vt:lpstr>
      <vt:lpstr>Где искать статьи?</vt:lpstr>
      <vt:lpstr>Например</vt:lpstr>
      <vt:lpstr>Презентация PowerPoint</vt:lpstr>
      <vt:lpstr>Чек-лист качественной работы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Воробьева Мария Константиновна</dc:creator>
  <cp:lastModifiedBy>Администратор</cp:lastModifiedBy>
  <cp:revision>2</cp:revision>
  <dcterms:created xsi:type="dcterms:W3CDTF">2020-12-10T11:46:30Z</dcterms:created>
  <dcterms:modified xsi:type="dcterms:W3CDTF">2020-12-16T15:21:22Z</dcterms:modified>
</cp:coreProperties>
</file>