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54" r:id="rId1"/>
    <p:sldMasterId id="2147483771" r:id="rId2"/>
  </p:sldMasterIdLst>
  <p:notesMasterIdLst>
    <p:notesMasterId r:id="rId47"/>
  </p:notesMasterIdLst>
  <p:handoutMasterIdLst>
    <p:handoutMasterId r:id="rId48"/>
  </p:handoutMasterIdLst>
  <p:sldIdLst>
    <p:sldId id="329" r:id="rId3"/>
    <p:sldId id="369" r:id="rId4"/>
    <p:sldId id="367" r:id="rId5"/>
    <p:sldId id="368" r:id="rId6"/>
    <p:sldId id="374" r:id="rId7"/>
    <p:sldId id="373" r:id="rId8"/>
    <p:sldId id="375" r:id="rId9"/>
    <p:sldId id="370" r:id="rId10"/>
    <p:sldId id="332" r:id="rId11"/>
    <p:sldId id="333" r:id="rId12"/>
    <p:sldId id="346" r:id="rId13"/>
    <p:sldId id="371" r:id="rId14"/>
    <p:sldId id="351" r:id="rId15"/>
    <p:sldId id="350" r:id="rId16"/>
    <p:sldId id="342" r:id="rId17"/>
    <p:sldId id="336" r:id="rId18"/>
    <p:sldId id="337" r:id="rId19"/>
    <p:sldId id="338" r:id="rId20"/>
    <p:sldId id="343" r:id="rId21"/>
    <p:sldId id="339" r:id="rId22"/>
    <p:sldId id="340" r:id="rId23"/>
    <p:sldId id="341" r:id="rId24"/>
    <p:sldId id="377" r:id="rId25"/>
    <p:sldId id="344" r:id="rId26"/>
    <p:sldId id="366" r:id="rId27"/>
    <p:sldId id="365" r:id="rId28"/>
    <p:sldId id="345" r:id="rId29"/>
    <p:sldId id="357" r:id="rId30"/>
    <p:sldId id="347" r:id="rId31"/>
    <p:sldId id="348" r:id="rId32"/>
    <p:sldId id="356" r:id="rId33"/>
    <p:sldId id="362" r:id="rId34"/>
    <p:sldId id="358" r:id="rId35"/>
    <p:sldId id="363" r:id="rId36"/>
    <p:sldId id="364" r:id="rId37"/>
    <p:sldId id="349" r:id="rId38"/>
    <p:sldId id="378" r:id="rId39"/>
    <p:sldId id="352" r:id="rId40"/>
    <p:sldId id="353" r:id="rId41"/>
    <p:sldId id="354" r:id="rId42"/>
    <p:sldId id="355" r:id="rId43"/>
    <p:sldId id="359" r:id="rId44"/>
    <p:sldId id="360" r:id="rId45"/>
    <p:sldId id="361" r:id="rId46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SB Sans Cond Mono" panose="020B0509040504020204" pitchFamily="49" charset="77"/>
      <p:regular r:id="rId53"/>
      <p:bold r:id="rId54"/>
    </p:embeddedFont>
    <p:embeddedFont>
      <p:font typeface="SB Sans Display" panose="020B0503040504020204" pitchFamily="34" charset="0"/>
      <p:regular r:id="rId55"/>
      <p:bold r:id="rId56"/>
    </p:embeddedFont>
    <p:embeddedFont>
      <p:font typeface="SB Sans Display Light" panose="020B0303040504020204" pitchFamily="34" charset="0"/>
      <p:regular r:id="rId57"/>
    </p:embeddedFont>
    <p:embeddedFont>
      <p:font typeface="SB Sans Text" panose="020B0503040504020204" pitchFamily="34" charset="77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FF"/>
    <a:srgbClr val="43546A"/>
    <a:srgbClr val="FDD168"/>
    <a:srgbClr val="AAC0E5"/>
    <a:srgbClr val="00B2FF"/>
    <a:srgbClr val="00B1FF"/>
    <a:srgbClr val="AAC0E6"/>
    <a:srgbClr val="2EFEF5"/>
    <a:srgbClr val="2DFEF4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4"/>
    <p:restoredTop sz="96864"/>
  </p:normalViewPr>
  <p:slideViewPr>
    <p:cSldViewPr snapToGrid="0">
      <p:cViewPr varScale="1">
        <p:scale>
          <a:sx n="131" d="100"/>
          <a:sy n="131" d="100"/>
        </p:scale>
        <p:origin x="440" y="184"/>
      </p:cViewPr>
      <p:guideLst>
        <p:guide pos="61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1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3.xml"/><Relationship Id="rId61" Type="http://schemas.openxmlformats.org/officeDocument/2006/relationships/font" Target="fonts/font1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308DC-4B7B-9C67-2F16-A10A4290CE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BB4F-BC1B-DD45-BD40-A390D5D419BF}" type="datetimeFigureOut">
              <a:rPr lang="en-RU" smtClean="0">
                <a:latin typeface="SB Sans Display" panose="020B0503040504020204" pitchFamily="34" charset="0"/>
              </a:rPr>
              <a:t>27.05.2024</a:t>
            </a:fld>
            <a:endParaRPr lang="en-RU" dirty="0">
              <a:latin typeface="SB Sans Display" panose="020B050304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FA663-0657-A153-9ED5-A39E6D0756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 dirty="0">
              <a:latin typeface="SB Sans Display" panose="020B050304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5877F-8A9D-5B7D-EBD9-2B61A42C7E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72659-C248-5046-B391-B8D5B05CAFA3}" type="slidenum">
              <a:rPr lang="en-RU" smtClean="0">
                <a:latin typeface="SB Sans Display" panose="020B0503040504020204" pitchFamily="34" charset="0"/>
              </a:rPr>
              <a:t>‹#›</a:t>
            </a:fld>
            <a:endParaRPr lang="en-RU" dirty="0">
              <a:latin typeface="SB Sans Display" panose="020B0503040504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E1474ED-8598-55F4-2294-8838D1D6F6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 dirty="0">
              <a:latin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287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B Sans Display" panose="020B0503040504020204" pitchFamily="34" charset="0"/>
              </a:defRPr>
            </a:lvl1pPr>
          </a:lstStyle>
          <a:p>
            <a:endParaRPr lang="en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B Sans Display" panose="020B0503040504020204" pitchFamily="34" charset="0"/>
              </a:defRPr>
            </a:lvl1pPr>
          </a:lstStyle>
          <a:p>
            <a:fld id="{E41D53D4-61F8-F142-8F81-0D5B42F7671E}" type="datetimeFigureOut">
              <a:rPr lang="en-RU" smtClean="0"/>
              <a:pPr/>
              <a:t>27.05.2024</a:t>
            </a:fld>
            <a:endParaRPr lang="en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B Sans Display" panose="020B0503040504020204" pitchFamily="34" charset="0"/>
              </a:defRPr>
            </a:lvl1pPr>
          </a:lstStyle>
          <a:p>
            <a:endParaRPr lang="en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B Sans Display" panose="020B0503040504020204" pitchFamily="34" charset="0"/>
              </a:defRPr>
            </a:lvl1pPr>
          </a:lstStyle>
          <a:p>
            <a:fld id="{9F1B5975-B945-4744-8AE7-D212FD19DB01}" type="slidenum">
              <a:rPr lang="en-RU" smtClean="0"/>
              <a:pPr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1463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D5D378-91E6-066C-023B-F12644786D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0038" y="1412776"/>
            <a:ext cx="4422687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2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5283371-AECE-7460-BB65-C73D86655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728663"/>
            <a:ext cx="2209449" cy="3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7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91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9E67-0AB4-B72A-4A7F-5F9C06632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1631773"/>
            <a:ext cx="11557000" cy="276998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rgbClr val="43546A"/>
                </a:solidFill>
              </a:defRPr>
            </a:lvl1pPr>
          </a:lstStyle>
          <a:p>
            <a:r>
              <a:rPr lang="ru-RU" dirty="0"/>
              <a:t>Это самый большой заголовок в две-три строки для самых важных тезисов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55624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r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F97A2-64EA-6B64-BA13-0A1ED0C5AD6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9785" y="1412776"/>
            <a:ext cx="5667253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D5D378-91E6-066C-023B-F12644786D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0038" y="1412776"/>
            <a:ext cx="5667253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29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412776"/>
            <a:ext cx="3636059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2837" y="1412776"/>
            <a:ext cx="3636059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20979" y="1412776"/>
            <a:ext cx="3636059" cy="43204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765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3" userDrawn="1">
          <p15:clr>
            <a:srgbClr val="FBAE40"/>
          </p15:clr>
        </p15:guide>
        <p15:guide id="2" pos="51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34853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95169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0168FA-BAFF-2C19-BC6A-0E5F87C86D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7438" y="1633839"/>
            <a:ext cx="2761869" cy="3872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35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572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34853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95169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0168FA-BAFF-2C19-BC6A-0E5F87C86D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5011" y="1483115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895FFD-23DB-0AE2-234D-F43F34D8938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4695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230D87-FF52-D3BA-8D6C-425EC44B94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34853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97EBA3-04B3-79AE-4C32-A8888982C7A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95169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B582172-7850-9337-96A2-B206B04AC2E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5011" y="3574717"/>
            <a:ext cx="2761869" cy="18931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415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57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7D5BAB8-A7C8-8F74-536C-0FA915F4B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5" y="236220"/>
            <a:ext cx="9630265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C323C-FF83-2C38-EDA9-5CDCE9EF3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695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02FE32-40AA-C481-2230-7F81014193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34853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E4BA96-C11C-CE15-6D83-38DD2BFA5B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95169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0168FA-BAFF-2C19-BC6A-0E5F87C86D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5011" y="1051036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895FFD-23DB-0AE2-234D-F43F34D8938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4695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230D87-FF52-D3BA-8D6C-425EC44B94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34853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97EBA3-04B3-79AE-4C32-A8888982C7A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95169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B582172-7850-9337-96A2-B206B04AC2E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5011" y="2821091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ADA3E-BCF7-AC7A-C839-4203331FCD1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04695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FF6A79-3738-EF3F-8BC2-1CA64F7CC4F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234853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1A41F4-CDCC-8611-93B5-F1F5E24BB7E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95169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FB6B5F-B1A0-B8ED-7044-F3CA359325B2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165011" y="4581097"/>
            <a:ext cx="2761869" cy="15901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0" rtlCol="0">
            <a:noAutofit/>
          </a:bodyPr>
          <a:lstStyle>
            <a:lvl1pPr marL="0" indent="0">
              <a:buNone/>
              <a:defRPr sz="10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основная карточка, используйте ее для любых видов контента. Цвет заливки, обводку, отступы регулируйте в настройках </a:t>
            </a:r>
            <a:r>
              <a:rPr lang="en-US" dirty="0"/>
              <a:t>“Format Pane”. </a:t>
            </a:r>
            <a:r>
              <a:rPr lang="ru-RU" dirty="0"/>
              <a:t>Скругление регулируйте в </a:t>
            </a:r>
            <a:r>
              <a:rPr lang="en-US" dirty="0"/>
              <a:t>“Shape Format —&gt; Edit Shape”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1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572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9E67-0AB4-B72A-4A7F-5F9C06632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1631773"/>
            <a:ext cx="11557000" cy="276998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6000">
                <a:solidFill>
                  <a:srgbClr val="43546A"/>
                </a:solidFill>
              </a:defRPr>
            </a:lvl1pPr>
          </a:lstStyle>
          <a:p>
            <a:r>
              <a:rPr lang="ru-RU" dirty="0"/>
              <a:t>Это самый большой заголовок в две-три строки для самых важных тезисов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3792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7C3821-D52F-0756-D43B-8D450994E8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74933" y="632178"/>
            <a:ext cx="4989689" cy="5463822"/>
          </a:xfrm>
          <a:prstGeom prst="rect">
            <a:avLst/>
          </a:prstGeom>
          <a:noFill/>
        </p:spPr>
        <p:txBody>
          <a:bodyPr vert="horz" wrap="square" lIns="0" tIns="1440000" rIns="0" bIns="0" rtlCol="0" anchor="t">
            <a:noAutofit/>
          </a:bodyPr>
          <a:lstStyle>
            <a:lvl1pPr marL="0" indent="0" algn="ctr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блок для картинок из библиотеки в </a:t>
            </a:r>
            <a:r>
              <a:rPr lang="ru-RU" dirty="0" err="1"/>
              <a:t>Конфе</a:t>
            </a:r>
            <a:r>
              <a:rPr lang="ru-RU" dirty="0"/>
              <a:t>:  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C1CD2-0E85-D4A8-6B19-C3553B476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3553248"/>
            <a:ext cx="5554771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283371-AECE-7460-BB65-C73D86655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728663"/>
            <a:ext cx="2209449" cy="321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63E394-F31F-B364-600D-F21274031773}"/>
              </a:ext>
            </a:extLst>
          </p:cNvPr>
          <p:cNvCxnSpPr/>
          <p:nvPr userDrawn="1"/>
        </p:nvCxnSpPr>
        <p:spPr>
          <a:xfrm>
            <a:off x="982663" y="4845269"/>
            <a:ext cx="10874375" cy="0"/>
          </a:xfrm>
          <a:prstGeom prst="line">
            <a:avLst/>
          </a:prstGeom>
          <a:ln w="12700">
            <a:solidFill>
              <a:srgbClr val="43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B96496-D2C5-18F9-D0DD-E2E291A1A0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5013437"/>
            <a:ext cx="4573185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6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с кратким описанием сути презентации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+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C1CD2-0E85-D4A8-6B19-C3553B476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2277604"/>
            <a:ext cx="5554771" cy="9848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283371-AECE-7460-BB65-C73D866558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728663"/>
            <a:ext cx="2209449" cy="321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63E394-F31F-B364-600D-F21274031773}"/>
              </a:ext>
            </a:extLst>
          </p:cNvPr>
          <p:cNvCxnSpPr/>
          <p:nvPr userDrawn="1"/>
        </p:nvCxnSpPr>
        <p:spPr>
          <a:xfrm>
            <a:off x="982663" y="3569625"/>
            <a:ext cx="10874375" cy="0"/>
          </a:xfrm>
          <a:prstGeom prst="line">
            <a:avLst/>
          </a:prstGeom>
          <a:ln w="12700">
            <a:solidFill>
              <a:srgbClr val="43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B96496-D2C5-18F9-D0DD-E2E291A1A0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3737793"/>
            <a:ext cx="4573185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16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с кратким описанием сути презентации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2F5A3B-AF94-4856-5560-0310997AA2D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664707" y="5453893"/>
            <a:ext cx="2174378" cy="553998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sz="12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Имя Фамилия</a:t>
            </a:r>
            <a:br>
              <a:rPr lang="en-US" dirty="0"/>
            </a:br>
            <a:r>
              <a:rPr lang="ru-RU" dirty="0"/>
              <a:t>Должность</a:t>
            </a:r>
            <a:br>
              <a:rPr lang="en-US" dirty="0"/>
            </a:br>
            <a:r>
              <a:rPr lang="ru-RU" dirty="0"/>
              <a:t>Еще информация если нужно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EE33DC-A921-D59C-47B9-B8DA6DB92E7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72592" y="4583289"/>
            <a:ext cx="1522252" cy="145626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Блок для фотографии спикера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3A141FF-58F4-540D-164E-BAE6828045F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874933" y="632178"/>
            <a:ext cx="4989689" cy="5463822"/>
          </a:xfrm>
          <a:prstGeom prst="rect">
            <a:avLst/>
          </a:prstGeom>
          <a:noFill/>
        </p:spPr>
        <p:txBody>
          <a:bodyPr vert="horz" wrap="square" lIns="0" tIns="1440000" rIns="0" bIns="0" rtlCol="0" anchor="t">
            <a:noAutofit/>
          </a:bodyPr>
          <a:lstStyle>
            <a:lvl1pPr marL="0" indent="0" algn="ctr">
              <a:buNone/>
              <a:defRPr sz="140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Это блок для картинок из библиотеки в </a:t>
            </a:r>
            <a:r>
              <a:rPr lang="ru-RU" dirty="0" err="1"/>
              <a:t>Конфе</a:t>
            </a:r>
            <a:r>
              <a:rPr lang="ru-RU" dirty="0"/>
              <a:t>: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403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B133-CD96-0B1B-FCD9-4269806B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677341"/>
            <a:ext cx="3883948" cy="19697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ru-RU" dirty="0"/>
              <a:t>Текстовый блок</a:t>
            </a:r>
            <a:endParaRPr lang="en-GB" dirty="0"/>
          </a:p>
          <a:p>
            <a:pPr lvl="1"/>
            <a:r>
              <a:rPr lang="ru-RU" dirty="0"/>
              <a:t>Текстовый блок</a:t>
            </a:r>
            <a:endParaRPr lang="en-GB" dirty="0"/>
          </a:p>
          <a:p>
            <a:pPr lvl="2"/>
            <a:r>
              <a:rPr lang="ru-RU" dirty="0"/>
              <a:t>Текстовый блок</a:t>
            </a:r>
            <a:endParaRPr lang="en-GB" dirty="0"/>
          </a:p>
          <a:p>
            <a:pPr lvl="3"/>
            <a:r>
              <a:rPr lang="ru-RU" dirty="0"/>
              <a:t>Текстовый блок</a:t>
            </a:r>
          </a:p>
          <a:p>
            <a:pPr lvl="4"/>
            <a:r>
              <a:rPr lang="ru-RU" dirty="0"/>
              <a:t>Текстовый блок</a:t>
            </a:r>
            <a:endParaRPr lang="en-RU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302764F-F0B9-A812-B592-351D5E95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6220"/>
            <a:ext cx="963026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B4B0C1-6DF3-7D4A-A597-FCE85C42B1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0038" y="6485933"/>
            <a:ext cx="1036320" cy="165907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F4E81DC-08F8-DBC0-CDED-A7AEC5775307}"/>
              </a:ext>
            </a:extLst>
          </p:cNvPr>
          <p:cNvSpPr txBox="1">
            <a:spLocks/>
          </p:cNvSpPr>
          <p:nvPr userDrawn="1"/>
        </p:nvSpPr>
        <p:spPr>
          <a:xfrm>
            <a:off x="11466664" y="6487842"/>
            <a:ext cx="390373" cy="17527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F551D-ED7E-5B4D-8739-AA7AB6056454}" type="slidenum">
              <a:rPr lang="en-RU" smtClean="0">
                <a:solidFill>
                  <a:srgbClr val="43546A"/>
                </a:solidFill>
              </a:rPr>
              <a:pPr/>
              <a:t>‹#›</a:t>
            </a:fld>
            <a:endParaRPr lang="en-RU" dirty="0">
              <a:solidFill>
                <a:srgbClr val="43546A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3C28A3-538B-751B-3951-7DFBF51092D3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1580444" y="6575481"/>
            <a:ext cx="9886220" cy="4694"/>
          </a:xfrm>
          <a:prstGeom prst="line">
            <a:avLst/>
          </a:prstGeom>
          <a:ln w="12700">
            <a:solidFill>
              <a:srgbClr val="43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70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0" r:id="rId3"/>
    <p:sldLayoutId id="2147483763" r:id="rId4"/>
    <p:sldLayoutId id="2147483764" r:id="rId5"/>
    <p:sldLayoutId id="2147483769" r:id="rId6"/>
    <p:sldLayoutId id="2147483755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200" kern="1200">
          <a:solidFill>
            <a:srgbClr val="43546A"/>
          </a:solidFill>
          <a:latin typeface="SB Sans Display" panose="020B0503040504020204" pitchFamily="34" charset="0"/>
          <a:ea typeface="+mj-ea"/>
          <a:cs typeface="SB Sans Display" panose="020B0503040504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4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1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7B133-CD96-0B1B-FCD9-4269806B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677341"/>
            <a:ext cx="3883948" cy="19697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ru-RU" dirty="0"/>
              <a:t>Текстовый блок</a:t>
            </a:r>
            <a:endParaRPr lang="en-GB" dirty="0"/>
          </a:p>
          <a:p>
            <a:pPr lvl="1"/>
            <a:r>
              <a:rPr lang="ru-RU" dirty="0"/>
              <a:t>Текстовый блок</a:t>
            </a:r>
            <a:endParaRPr lang="en-GB" dirty="0"/>
          </a:p>
          <a:p>
            <a:pPr lvl="2"/>
            <a:r>
              <a:rPr lang="ru-RU" dirty="0"/>
              <a:t>Текстовый блок</a:t>
            </a:r>
            <a:endParaRPr lang="en-GB" dirty="0"/>
          </a:p>
          <a:p>
            <a:pPr lvl="3"/>
            <a:r>
              <a:rPr lang="ru-RU" dirty="0"/>
              <a:t>Текстовый блок</a:t>
            </a:r>
          </a:p>
          <a:p>
            <a:pPr lvl="4"/>
            <a:r>
              <a:rPr lang="ru-RU" dirty="0"/>
              <a:t>Текстовый блок</a:t>
            </a:r>
            <a:endParaRPr lang="en-RU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302764F-F0B9-A812-B592-351D5E95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36220"/>
            <a:ext cx="963026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Большой заголовок в одну-две строки 32 кеглем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6032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2" r:id="rId3"/>
    <p:sldLayoutId id="2147483785" r:id="rId4"/>
    <p:sldLayoutId id="2147483786" r:id="rId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200" kern="1200">
          <a:solidFill>
            <a:srgbClr val="43546A"/>
          </a:solidFill>
          <a:latin typeface="SB Sans Display" panose="020B0503040504020204" pitchFamily="34" charset="0"/>
          <a:ea typeface="+mj-ea"/>
          <a:cs typeface="SB Sans Display" panose="020B0503040504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4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rgbClr val="43546A"/>
          </a:solidFill>
          <a:latin typeface="SB Sans Display" panose="020B0503040504020204" pitchFamily="34" charset="0"/>
          <a:ea typeface="+mn-ea"/>
          <a:cs typeface="SB Sans Display" panose="020B0503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7469">
          <p15:clr>
            <a:srgbClr val="F26B43"/>
          </p15:clr>
        </p15:guide>
        <p15:guide id="3" pos="1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E8C3-831C-B5D9-9D61-7B38B8CD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277605"/>
            <a:ext cx="5554771" cy="984885"/>
          </a:xfrm>
        </p:spPr>
        <p:txBody>
          <a:bodyPr/>
          <a:lstStyle/>
          <a:p>
            <a:r>
              <a:rPr lang="ru-RU" dirty="0"/>
              <a:t>ШАРДИРОВАНИЕ БАЗ ДАННЫХ</a:t>
            </a:r>
            <a:endParaRPr lang="en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020C6-F2D0-87D0-27C1-6985B7F8645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82663" y="5911334"/>
            <a:ext cx="1070806" cy="184666"/>
          </a:xfrm>
        </p:spPr>
        <p:txBody>
          <a:bodyPr/>
          <a:lstStyle/>
          <a:p>
            <a:r>
              <a:rPr lang="ru-RU" dirty="0"/>
              <a:t>Мальцев Олег</a:t>
            </a:r>
            <a:endParaRPr lang="en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32332-CF0A-FC11-6AEB-626F98925E0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F8132-6E75-65D5-CDD1-23E58616B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58" y="1884614"/>
            <a:ext cx="5000887" cy="370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761C8-6625-5BE8-BE1A-CE4934B3E026}"/>
              </a:ext>
            </a:extLst>
          </p:cNvPr>
          <p:cNvSpPr txBox="1"/>
          <p:nvPr/>
        </p:nvSpPr>
        <p:spPr>
          <a:xfrm>
            <a:off x="982663" y="3737793"/>
            <a:ext cx="557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 другие методы оптимизации высоких нагрузок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2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7CA0-7800-F932-AB82-B01D3A9A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Партиционирование</a:t>
            </a:r>
            <a:endParaRPr lang="en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DEB683-D72D-899C-5471-F3BC5558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041" y="3013255"/>
            <a:ext cx="1054159" cy="18235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76EC10-6777-C5AF-2985-2371E8CE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362" y="2527940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FFDB3E-852B-F170-311A-DADFA169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362" y="3490859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66F527D-17AC-DE7B-2B43-840C9B50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362" y="4453779"/>
            <a:ext cx="1080120" cy="9035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919F99-4F26-0D74-D2BE-E09A0C7E2C3F}"/>
              </a:ext>
            </a:extLst>
          </p:cNvPr>
          <p:cNvCxnSpPr>
            <a:cxnSpLocks/>
          </p:cNvCxnSpPr>
          <p:nvPr/>
        </p:nvCxnSpPr>
        <p:spPr>
          <a:xfrm flipV="1">
            <a:off x="1298200" y="3317631"/>
            <a:ext cx="870569" cy="455592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6F63D4-BB8A-0C62-CC93-2CAD9D314A10}"/>
              </a:ext>
            </a:extLst>
          </p:cNvPr>
          <p:cNvCxnSpPr>
            <a:cxnSpLocks/>
          </p:cNvCxnSpPr>
          <p:nvPr/>
        </p:nvCxnSpPr>
        <p:spPr>
          <a:xfrm>
            <a:off x="1298200" y="3972515"/>
            <a:ext cx="870569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5F61C-6F75-67AD-1A65-A678733CB2CF}"/>
              </a:ext>
            </a:extLst>
          </p:cNvPr>
          <p:cNvCxnSpPr>
            <a:cxnSpLocks/>
          </p:cNvCxnSpPr>
          <p:nvPr/>
        </p:nvCxnSpPr>
        <p:spPr>
          <a:xfrm>
            <a:off x="1298200" y="4183530"/>
            <a:ext cx="870569" cy="505701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8E66C2-589D-90DC-DDDF-C8A3871C656E}"/>
              </a:ext>
            </a:extLst>
          </p:cNvPr>
          <p:cNvSpPr txBox="1">
            <a:spLocks/>
          </p:cNvSpPr>
          <p:nvPr/>
        </p:nvSpPr>
        <p:spPr>
          <a:xfrm>
            <a:off x="6189785" y="1412776"/>
            <a:ext cx="5667253" cy="432048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4FFF"/>
                </a:solidFill>
              </a:rPr>
              <a:t>Горизонтальное</a:t>
            </a:r>
            <a:endParaRPr lang="en-RU" dirty="0">
              <a:solidFill>
                <a:srgbClr val="004FFF"/>
              </a:solidFill>
            </a:endParaRP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2CD9A1CB-50C2-F76C-74AC-A38D73FE4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03909"/>
              </p:ext>
            </p:extLst>
          </p:nvPr>
        </p:nvGraphicFramePr>
        <p:xfrm>
          <a:off x="4374644" y="3253864"/>
          <a:ext cx="3325063" cy="1531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581">
                  <a:extLst>
                    <a:ext uri="{9D8B030D-6E8A-4147-A177-3AD203B41FA5}">
                      <a16:colId xmlns:a16="http://schemas.microsoft.com/office/drawing/2014/main" val="2304926162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1712155155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797844508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3767757000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5258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71653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1053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26337"/>
                  </a:ext>
                </a:extLst>
              </a:tr>
            </a:tbl>
          </a:graphicData>
        </a:graphic>
      </p:graphicFrame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3B3CF5EF-BBE3-7F5E-AAB3-424F5FEC8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09042"/>
              </p:ext>
            </p:extLst>
          </p:nvPr>
        </p:nvGraphicFramePr>
        <p:xfrm>
          <a:off x="8531975" y="2280471"/>
          <a:ext cx="3325063" cy="11485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581">
                  <a:extLst>
                    <a:ext uri="{9D8B030D-6E8A-4147-A177-3AD203B41FA5}">
                      <a16:colId xmlns:a16="http://schemas.microsoft.com/office/drawing/2014/main" val="2304926162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1712155155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797844508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3767757000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5258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71653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10538"/>
                  </a:ext>
                </a:extLst>
              </a:tr>
            </a:tbl>
          </a:graphicData>
        </a:graphic>
      </p:graphicFrame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EC552375-4139-B4BE-430A-E22979124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69816"/>
              </p:ext>
            </p:extLst>
          </p:nvPr>
        </p:nvGraphicFramePr>
        <p:xfrm>
          <a:off x="8531974" y="5062381"/>
          <a:ext cx="3325063" cy="7656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581">
                  <a:extLst>
                    <a:ext uri="{9D8B030D-6E8A-4147-A177-3AD203B41FA5}">
                      <a16:colId xmlns:a16="http://schemas.microsoft.com/office/drawing/2014/main" val="2304926162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1712155155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797844508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3767757000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5258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71653"/>
                  </a:ext>
                </a:extLst>
              </a:tr>
            </a:tbl>
          </a:graphicData>
        </a:graphic>
      </p:graphicFrame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AA234CE1-8E4F-C026-CF83-36E9E2A9D785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7699707" y="2854735"/>
            <a:ext cx="832268" cy="1164815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A644A01A-4D1D-952D-899D-93D141A63601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7699707" y="4019550"/>
            <a:ext cx="832267" cy="1425674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9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7CA0-7800-F932-AB82-B01D3A9A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Партиционирование</a:t>
            </a:r>
            <a:endParaRPr lang="en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DEB683-D72D-899C-5471-F3BC5558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041" y="3013255"/>
            <a:ext cx="1054159" cy="18235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76EC10-6777-C5AF-2985-2371E8CE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362" y="2527940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FFDB3E-852B-F170-311A-DADFA169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362" y="3490859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66F527D-17AC-DE7B-2B43-840C9B50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362" y="4453779"/>
            <a:ext cx="1080120" cy="9035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919F99-4F26-0D74-D2BE-E09A0C7E2C3F}"/>
              </a:ext>
            </a:extLst>
          </p:cNvPr>
          <p:cNvCxnSpPr>
            <a:cxnSpLocks/>
          </p:cNvCxnSpPr>
          <p:nvPr/>
        </p:nvCxnSpPr>
        <p:spPr>
          <a:xfrm flipV="1">
            <a:off x="1298200" y="3317631"/>
            <a:ext cx="870569" cy="455592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6F63D4-BB8A-0C62-CC93-2CAD9D314A10}"/>
              </a:ext>
            </a:extLst>
          </p:cNvPr>
          <p:cNvCxnSpPr>
            <a:cxnSpLocks/>
          </p:cNvCxnSpPr>
          <p:nvPr/>
        </p:nvCxnSpPr>
        <p:spPr>
          <a:xfrm>
            <a:off x="1298200" y="3972515"/>
            <a:ext cx="870569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5F61C-6F75-67AD-1A65-A678733CB2CF}"/>
              </a:ext>
            </a:extLst>
          </p:cNvPr>
          <p:cNvCxnSpPr>
            <a:cxnSpLocks/>
          </p:cNvCxnSpPr>
          <p:nvPr/>
        </p:nvCxnSpPr>
        <p:spPr>
          <a:xfrm>
            <a:off x="1298200" y="4183530"/>
            <a:ext cx="870569" cy="505701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8E66C2-589D-90DC-DDDF-C8A3871C656E}"/>
              </a:ext>
            </a:extLst>
          </p:cNvPr>
          <p:cNvSpPr txBox="1">
            <a:spLocks/>
          </p:cNvSpPr>
          <p:nvPr/>
        </p:nvSpPr>
        <p:spPr>
          <a:xfrm>
            <a:off x="6189785" y="1412776"/>
            <a:ext cx="5667253" cy="432048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rgbClr val="43546A"/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4FFF"/>
                </a:solidFill>
              </a:rPr>
              <a:t>Вертикальное</a:t>
            </a:r>
            <a:endParaRPr lang="en-RU" dirty="0">
              <a:solidFill>
                <a:srgbClr val="004FFF"/>
              </a:solidFill>
            </a:endParaRP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2CD9A1CB-50C2-F76C-74AC-A38D73FE4771}"/>
              </a:ext>
            </a:extLst>
          </p:cNvPr>
          <p:cNvGraphicFramePr>
            <a:graphicFrameLocks noGrp="1"/>
          </p:cNvGraphicFramePr>
          <p:nvPr/>
        </p:nvGraphicFramePr>
        <p:xfrm>
          <a:off x="4374644" y="3253864"/>
          <a:ext cx="3325063" cy="1531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581">
                  <a:extLst>
                    <a:ext uri="{9D8B030D-6E8A-4147-A177-3AD203B41FA5}">
                      <a16:colId xmlns:a16="http://schemas.microsoft.com/office/drawing/2014/main" val="2304926162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1712155155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797844508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3767757000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5258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71653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1053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126337"/>
                  </a:ext>
                </a:extLst>
              </a:tr>
            </a:tbl>
          </a:graphicData>
        </a:graphic>
      </p:graphicFrame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3B3CF5EF-BBE3-7F5E-AAB3-424F5FEC8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03460"/>
              </p:ext>
            </p:extLst>
          </p:nvPr>
        </p:nvGraphicFramePr>
        <p:xfrm>
          <a:off x="8531975" y="2280471"/>
          <a:ext cx="1577783" cy="1531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581">
                  <a:extLst>
                    <a:ext uri="{9D8B030D-6E8A-4147-A177-3AD203B41FA5}">
                      <a16:colId xmlns:a16="http://schemas.microsoft.com/office/drawing/2014/main" val="2304926162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1712155155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5258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71653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1053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ru-RU" dirty="0"/>
                        <a:t>30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7726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D3EBFF-1F10-E6C5-CDCD-A86788825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03784"/>
              </p:ext>
            </p:extLst>
          </p:nvPr>
        </p:nvGraphicFramePr>
        <p:xfrm>
          <a:off x="8531975" y="4591606"/>
          <a:ext cx="2475861" cy="1531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581">
                  <a:extLst>
                    <a:ext uri="{9D8B030D-6E8A-4147-A177-3AD203B41FA5}">
                      <a16:colId xmlns:a16="http://schemas.microsoft.com/office/drawing/2014/main" val="2304926162"/>
                    </a:ext>
                  </a:extLst>
                </a:gridCol>
                <a:gridCol w="849202">
                  <a:extLst>
                    <a:ext uri="{9D8B030D-6E8A-4147-A177-3AD203B41FA5}">
                      <a16:colId xmlns:a16="http://schemas.microsoft.com/office/drawing/2014/main" val="797844508"/>
                    </a:ext>
                  </a:extLst>
                </a:gridCol>
                <a:gridCol w="898078">
                  <a:extLst>
                    <a:ext uri="{9D8B030D-6E8A-4147-A177-3AD203B41FA5}">
                      <a16:colId xmlns:a16="http://schemas.microsoft.com/office/drawing/2014/main" val="3767757000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5258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71653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10538"/>
                  </a:ext>
                </a:extLst>
              </a:tr>
              <a:tr h="382843">
                <a:tc>
                  <a:txBody>
                    <a:bodyPr/>
                    <a:lstStyle/>
                    <a:p>
                      <a:r>
                        <a:rPr lang="ru-RU" dirty="0"/>
                        <a:t>30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77269"/>
                  </a:ext>
                </a:extLst>
              </a:tr>
            </a:tbl>
          </a:graphicData>
        </a:graphic>
      </p:graphicFrame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9CBBA29-B333-B503-CEDA-185AB1894B12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7699707" y="3046157"/>
            <a:ext cx="832268" cy="973393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F39BE0C1-7F42-0440-2E08-B79389BB570A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7699707" y="4019550"/>
            <a:ext cx="832268" cy="1337742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4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DD0-2BCD-BF52-1069-E9075A8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631773"/>
            <a:ext cx="11557000" cy="923330"/>
          </a:xfrm>
        </p:spPr>
        <p:txBody>
          <a:bodyPr/>
          <a:lstStyle/>
          <a:p>
            <a:pPr algn="ctr"/>
            <a:r>
              <a:rPr lang="ru-RU" dirty="0"/>
              <a:t>ШАРДИРОВАНИЕ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36373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7CA0-7800-F932-AB82-B01D3A9A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Шардирование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B039-7BBB-ADCA-710B-2111A27F8F1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800" dirty="0"/>
              <a:t>Метод разделения больших таблиц</a:t>
            </a:r>
            <a:r>
              <a:rPr lang="en-US" sz="2800" dirty="0"/>
              <a:t> </a:t>
            </a:r>
            <a:r>
              <a:rPr lang="ru-RU" sz="2800" dirty="0"/>
              <a:t>на много маленьких</a:t>
            </a:r>
            <a:endParaRPr lang="en-RU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DEB683-D72D-899C-5471-F3BC5558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2579" y="2138044"/>
            <a:ext cx="1054159" cy="18235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76EC10-6777-C5AF-2985-2371E8CE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1652729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FFDB3E-852B-F170-311A-DADFA169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2615648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66F527D-17AC-DE7B-2B43-840C9B50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3578568"/>
            <a:ext cx="1080120" cy="9035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919F99-4F26-0D74-D2BE-E09A0C7E2C3F}"/>
              </a:ext>
            </a:extLst>
          </p:cNvPr>
          <p:cNvCxnSpPr>
            <a:cxnSpLocks/>
          </p:cNvCxnSpPr>
          <p:nvPr/>
        </p:nvCxnSpPr>
        <p:spPr>
          <a:xfrm flipV="1">
            <a:off x="8396738" y="2442420"/>
            <a:ext cx="870569" cy="455592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6F63D4-BB8A-0C62-CC93-2CAD9D314A10}"/>
              </a:ext>
            </a:extLst>
          </p:cNvPr>
          <p:cNvCxnSpPr>
            <a:cxnSpLocks/>
          </p:cNvCxnSpPr>
          <p:nvPr/>
        </p:nvCxnSpPr>
        <p:spPr>
          <a:xfrm>
            <a:off x="8396738" y="3097304"/>
            <a:ext cx="870569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5F61C-6F75-67AD-1A65-A678733CB2CF}"/>
              </a:ext>
            </a:extLst>
          </p:cNvPr>
          <p:cNvCxnSpPr>
            <a:cxnSpLocks/>
          </p:cNvCxnSpPr>
          <p:nvPr/>
        </p:nvCxnSpPr>
        <p:spPr>
          <a:xfrm>
            <a:off x="8396738" y="3308319"/>
            <a:ext cx="870569" cy="505701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7CA0-7800-F932-AB82-B01D3A9A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Шардирование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B039-7BBB-ADCA-710B-2111A27F8F1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800" dirty="0"/>
              <a:t>Метод разделения больших таблиц</a:t>
            </a:r>
            <a:r>
              <a:rPr lang="en-US" sz="2800" dirty="0"/>
              <a:t> </a:t>
            </a:r>
            <a:r>
              <a:rPr lang="ru-RU" sz="2800" dirty="0"/>
              <a:t>на много маленьких</a:t>
            </a:r>
            <a:endParaRPr lang="en-US" sz="2800" dirty="0"/>
          </a:p>
          <a:p>
            <a:endParaRPr lang="en-US" sz="2800" dirty="0">
              <a:solidFill>
                <a:srgbClr val="004FFF"/>
              </a:solidFill>
            </a:endParaRPr>
          </a:p>
          <a:p>
            <a:r>
              <a:rPr lang="ru-RU" sz="2800" dirty="0">
                <a:solidFill>
                  <a:srgbClr val="004FFF"/>
                </a:solidFill>
              </a:rPr>
              <a:t>Каждый из которых управляется отдельным инстансом БД</a:t>
            </a:r>
          </a:p>
          <a:p>
            <a:endParaRPr lang="en-RU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DEB683-D72D-899C-5471-F3BC5558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2579" y="2138044"/>
            <a:ext cx="1054159" cy="18235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76EC10-6777-C5AF-2985-2371E8CE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1652729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FFDB3E-852B-F170-311A-DADFA169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2615648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66F527D-17AC-DE7B-2B43-840C9B50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3578568"/>
            <a:ext cx="1080120" cy="9035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919F99-4F26-0D74-D2BE-E09A0C7E2C3F}"/>
              </a:ext>
            </a:extLst>
          </p:cNvPr>
          <p:cNvCxnSpPr>
            <a:cxnSpLocks/>
          </p:cNvCxnSpPr>
          <p:nvPr/>
        </p:nvCxnSpPr>
        <p:spPr>
          <a:xfrm flipV="1">
            <a:off x="8396738" y="2442420"/>
            <a:ext cx="870569" cy="455592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6F63D4-BB8A-0C62-CC93-2CAD9D314A10}"/>
              </a:ext>
            </a:extLst>
          </p:cNvPr>
          <p:cNvCxnSpPr>
            <a:cxnSpLocks/>
          </p:cNvCxnSpPr>
          <p:nvPr/>
        </p:nvCxnSpPr>
        <p:spPr>
          <a:xfrm>
            <a:off x="8396738" y="3097304"/>
            <a:ext cx="870569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5F61C-6F75-67AD-1A65-A678733CB2CF}"/>
              </a:ext>
            </a:extLst>
          </p:cNvPr>
          <p:cNvCxnSpPr>
            <a:cxnSpLocks/>
          </p:cNvCxnSpPr>
          <p:nvPr/>
        </p:nvCxnSpPr>
        <p:spPr>
          <a:xfrm>
            <a:off x="8396738" y="3308319"/>
            <a:ext cx="870569" cy="505701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7FA27AF-9671-3B48-3496-DDA1E8F9B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1806" y="1577966"/>
            <a:ext cx="1120156" cy="11201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B7DE0BA-EE90-55D4-6B7C-F3AB0F5E0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1806" y="2535893"/>
            <a:ext cx="1120156" cy="112015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55BA194-A483-4C6E-A45B-190F217EC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1806" y="3552720"/>
            <a:ext cx="1120156" cy="11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DD0-2BCD-BF52-1069-E9075A8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631773"/>
            <a:ext cx="11557000" cy="923330"/>
          </a:xfrm>
        </p:spPr>
        <p:txBody>
          <a:bodyPr/>
          <a:lstStyle/>
          <a:p>
            <a:r>
              <a:rPr lang="ru-RU" dirty="0"/>
              <a:t>ПОДХОДЫ ШАРДИРОВАНИЯ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29848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D39AACD-F1CD-5494-67DB-9CE92E45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SB Sans Cond Mono" panose="020B0509040504020204" pitchFamily="49" charset="77"/>
                <a:cs typeface="SB Sans Cond Mono" panose="020B0509040504020204" pitchFamily="49" charset="77"/>
              </a:rPr>
              <a:t>RANGE BASED</a:t>
            </a:r>
            <a:endParaRPr lang="en-RU" sz="3200" dirty="0">
              <a:latin typeface="SB Sans Cond Mono" panose="020B0509040504020204" pitchFamily="49" charset="77"/>
              <a:cs typeface="SB Sans Cond Mono" panose="020B0509040504020204" pitchFamily="49" charset="77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0256931-DC2C-82FF-BC61-18A4571A4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31398"/>
              </p:ext>
            </p:extLst>
          </p:nvPr>
        </p:nvGraphicFramePr>
        <p:xfrm>
          <a:off x="562689" y="2053021"/>
          <a:ext cx="2500132" cy="27093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1647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35175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0ADA754-826D-7484-9086-530210CBE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71202"/>
              </p:ext>
            </p:extLst>
          </p:nvPr>
        </p:nvGraphicFramePr>
        <p:xfrm>
          <a:off x="7909344" y="989487"/>
          <a:ext cx="2500132" cy="108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16477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364D7B6C-BAA4-3180-8533-8CE1793C5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11376"/>
              </p:ext>
            </p:extLst>
          </p:nvPr>
        </p:nvGraphicFramePr>
        <p:xfrm>
          <a:off x="7879113" y="4695614"/>
          <a:ext cx="2500132" cy="1625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FACBEBBF-71A1-CB68-2C00-5B3709FA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43848"/>
              </p:ext>
            </p:extLst>
          </p:nvPr>
        </p:nvGraphicFramePr>
        <p:xfrm>
          <a:off x="7909344" y="2865822"/>
          <a:ext cx="2500132" cy="108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35175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198007B-C444-AD05-815D-00C272ABABD6}"/>
              </a:ext>
            </a:extLst>
          </p:cNvPr>
          <p:cNvSpPr txBox="1"/>
          <p:nvPr/>
        </p:nvSpPr>
        <p:spPr>
          <a:xfrm>
            <a:off x="7909344" y="513015"/>
            <a:ext cx="18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 (0 … 50)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01BDF3-F6CD-2F30-4E4F-25AAD809E378}"/>
              </a:ext>
            </a:extLst>
          </p:cNvPr>
          <p:cNvSpPr txBox="1"/>
          <p:nvPr/>
        </p:nvSpPr>
        <p:spPr>
          <a:xfrm>
            <a:off x="8220885" y="4326282"/>
            <a:ext cx="20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 (50 … 100)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6A473F-E367-8493-B420-E417BD2C115B}"/>
              </a:ext>
            </a:extLst>
          </p:cNvPr>
          <p:cNvSpPr txBox="1"/>
          <p:nvPr/>
        </p:nvSpPr>
        <p:spPr>
          <a:xfrm>
            <a:off x="8251116" y="2481701"/>
            <a:ext cx="18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 (100 … )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13472105-3C5F-EA85-83C6-CC5B932F40E3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062821" y="1531354"/>
            <a:ext cx="4846523" cy="1876334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E083034-D19B-9125-5EA0-CCA3389C1CD0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3062821" y="3407688"/>
            <a:ext cx="4816292" cy="2100726"/>
          </a:xfrm>
          <a:prstGeom prst="bentConnector3">
            <a:avLst>
              <a:gd name="adj1" fmla="val 50271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3250B56A-696D-BF9D-3BAA-FBDFF9349229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3062821" y="3407688"/>
            <a:ext cx="4846523" cy="1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9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D39AACD-F1CD-5494-67DB-9CE92E45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SB Sans Cond Mono" panose="020B0509040504020204" pitchFamily="49" charset="77"/>
                <a:cs typeface="SB Sans Cond Mono" panose="020B0509040504020204" pitchFamily="49" charset="77"/>
              </a:rPr>
              <a:t>KEY BASED</a:t>
            </a:r>
            <a:endParaRPr lang="en-RU" sz="3200" dirty="0">
              <a:latin typeface="SB Sans Cond Mono" panose="020B0509040504020204" pitchFamily="49" charset="77"/>
              <a:cs typeface="SB Sans Cond Mono" panose="020B0509040504020204" pitchFamily="49" charset="77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0256931-DC2C-82FF-BC61-18A4571A4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38955"/>
              </p:ext>
            </p:extLst>
          </p:nvPr>
        </p:nvGraphicFramePr>
        <p:xfrm>
          <a:off x="304695" y="2152670"/>
          <a:ext cx="2500132" cy="2167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1647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364D7B6C-BAA4-3180-8533-8CE1793C5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10377"/>
              </p:ext>
            </p:extLst>
          </p:nvPr>
        </p:nvGraphicFramePr>
        <p:xfrm>
          <a:off x="9192571" y="2049330"/>
          <a:ext cx="2500132" cy="1625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FACBEBBF-71A1-CB68-2C00-5B3709FA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37708"/>
              </p:ext>
            </p:extLst>
          </p:nvPr>
        </p:nvGraphicFramePr>
        <p:xfrm>
          <a:off x="9192571" y="4672397"/>
          <a:ext cx="2500132" cy="108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35175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E01BDF3-F6CD-2F30-4E4F-25AAD809E378}"/>
              </a:ext>
            </a:extLst>
          </p:cNvPr>
          <p:cNvSpPr txBox="1"/>
          <p:nvPr/>
        </p:nvSpPr>
        <p:spPr>
          <a:xfrm>
            <a:off x="9238446" y="1527063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6A473F-E367-8493-B420-E417BD2C115B}"/>
              </a:ext>
            </a:extLst>
          </p:cNvPr>
          <p:cNvSpPr txBox="1"/>
          <p:nvPr/>
        </p:nvSpPr>
        <p:spPr>
          <a:xfrm>
            <a:off x="9534343" y="4303065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64E061CF-9132-1C51-A71E-4424582F6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02195"/>
              </p:ext>
            </p:extLst>
          </p:nvPr>
        </p:nvGraphicFramePr>
        <p:xfrm>
          <a:off x="4961471" y="2152670"/>
          <a:ext cx="2500132" cy="2167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1647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</a:tbl>
          </a:graphicData>
        </a:graphic>
      </p:graphicFrame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D7A89FA0-9591-2047-A27D-AF0AA722CD1F}"/>
              </a:ext>
            </a:extLst>
          </p:cNvPr>
          <p:cNvSpPr/>
          <p:nvPr/>
        </p:nvSpPr>
        <p:spPr>
          <a:xfrm>
            <a:off x="2953554" y="5054505"/>
            <a:ext cx="1816588" cy="1068065"/>
          </a:xfrm>
          <a:prstGeom prst="roundRect">
            <a:avLst>
              <a:gd name="adj" fmla="val 4340"/>
            </a:avLst>
          </a:prstGeom>
          <a:solidFill>
            <a:srgbClr val="AAC0E6"/>
          </a:solidFill>
          <a:ln w="12700" cap="flat" cmpd="sng" algn="ctr">
            <a:noFill/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Quattrocento Sans"/>
              </a:rPr>
              <a:t>HASH FUNC</a:t>
            </a:r>
            <a:endParaRPr lang="ru-RU" sz="2000" kern="0" dirty="0">
              <a:solidFill>
                <a:srgbClr val="43546A"/>
              </a:solidFill>
              <a:latin typeface="SB Sans Display" panose="020B0503040504020204" pitchFamily="34" charset="0"/>
              <a:cs typeface="SB Sans Display" panose="020B0503040504020204" pitchFamily="34" charset="0"/>
              <a:sym typeface="Quattrocento Sans"/>
            </a:endParaRP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10F829D7-32A9-D707-A775-DB082DB541AF}"/>
              </a:ext>
            </a:extLst>
          </p:cNvPr>
          <p:cNvCxnSpPr>
            <a:cxnSpLocks/>
            <a:stCxn id="20" idx="2"/>
            <a:endCxn id="3" idx="1"/>
          </p:cNvCxnSpPr>
          <p:nvPr/>
        </p:nvCxnSpPr>
        <p:spPr>
          <a:xfrm rot="16200000" flipH="1">
            <a:off x="1619957" y="4254941"/>
            <a:ext cx="1268400" cy="1398793"/>
          </a:xfrm>
          <a:prstGeom prst="bentConnector2">
            <a:avLst/>
          </a:prstGeom>
          <a:ln w="12700">
            <a:solidFill>
              <a:srgbClr val="43546A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AA704621-BE41-0973-1BFA-94977ED53ECF}"/>
              </a:ext>
            </a:extLst>
          </p:cNvPr>
          <p:cNvCxnSpPr>
            <a:cxnSpLocks/>
            <a:stCxn id="3" idx="3"/>
            <a:endCxn id="2" idx="2"/>
          </p:cNvCxnSpPr>
          <p:nvPr/>
        </p:nvCxnSpPr>
        <p:spPr>
          <a:xfrm flipV="1">
            <a:off x="4770142" y="4320138"/>
            <a:ext cx="1441395" cy="1268400"/>
          </a:xfrm>
          <a:prstGeom prst="bentConnector2">
            <a:avLst/>
          </a:prstGeom>
          <a:ln w="12700">
            <a:solidFill>
              <a:srgbClr val="43546A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787F87E-1ADC-F03F-ECDF-4B434D8BC16C}"/>
              </a:ext>
            </a:extLst>
          </p:cNvPr>
          <p:cNvCxnSpPr>
            <a:cxnSpLocks/>
            <a:stCxn id="2" idx="3"/>
            <a:endCxn id="22" idx="1"/>
          </p:cNvCxnSpPr>
          <p:nvPr/>
        </p:nvCxnSpPr>
        <p:spPr>
          <a:xfrm flipV="1">
            <a:off x="7461603" y="2862130"/>
            <a:ext cx="1730968" cy="374274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B7322CB-3FDE-4B94-4F3D-6F8E06B79B21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7461603" y="3236404"/>
            <a:ext cx="1730968" cy="1977860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6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D39AACD-F1CD-5494-67DB-9CE92E45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SB Sans Cond Mono" panose="020B0509040504020204" pitchFamily="49" charset="77"/>
                <a:cs typeface="SB Sans Cond Mono" panose="020B0509040504020204" pitchFamily="49" charset="77"/>
              </a:rPr>
              <a:t>DIRECTORY BASED</a:t>
            </a:r>
            <a:endParaRPr lang="en-RU" sz="3200" dirty="0">
              <a:latin typeface="SB Sans Cond Mono" panose="020B0509040504020204" pitchFamily="49" charset="77"/>
              <a:cs typeface="SB Sans Cond Mono" panose="020B0509040504020204" pitchFamily="49" charset="77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0256931-DC2C-82FF-BC61-18A4571A4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64714"/>
              </p:ext>
            </p:extLst>
          </p:nvPr>
        </p:nvGraphicFramePr>
        <p:xfrm>
          <a:off x="304695" y="1803399"/>
          <a:ext cx="2500132" cy="2167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ZONE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1647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364D7B6C-BAA4-3180-8533-8CE1793C5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40960"/>
              </p:ext>
            </p:extLst>
          </p:nvPr>
        </p:nvGraphicFramePr>
        <p:xfrm>
          <a:off x="9180996" y="1347800"/>
          <a:ext cx="2500132" cy="108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ZONE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FACBEBBF-71A1-CB68-2C00-5B3709FA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56231"/>
              </p:ext>
            </p:extLst>
          </p:nvPr>
        </p:nvGraphicFramePr>
        <p:xfrm>
          <a:off x="9180996" y="3429000"/>
          <a:ext cx="2500132" cy="108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ZONE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35175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E01BDF3-F6CD-2F30-4E4F-25AAD809E378}"/>
              </a:ext>
            </a:extLst>
          </p:cNvPr>
          <p:cNvSpPr txBox="1"/>
          <p:nvPr/>
        </p:nvSpPr>
        <p:spPr>
          <a:xfrm>
            <a:off x="9226871" y="825533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6A473F-E367-8493-B420-E417BD2C115B}"/>
              </a:ext>
            </a:extLst>
          </p:cNvPr>
          <p:cNvSpPr txBox="1"/>
          <p:nvPr/>
        </p:nvSpPr>
        <p:spPr>
          <a:xfrm>
            <a:off x="9226871" y="2838741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64E061CF-9132-1C51-A71E-4424582F6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67674"/>
              </p:ext>
            </p:extLst>
          </p:nvPr>
        </p:nvGraphicFramePr>
        <p:xfrm>
          <a:off x="3595868" y="4130530"/>
          <a:ext cx="2500132" cy="21674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1037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19095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1647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8096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</a:tbl>
          </a:graphicData>
        </a:graphic>
      </p:graphicFrame>
      <p:graphicFrame>
        <p:nvGraphicFramePr>
          <p:cNvPr id="5" name="Table 20">
            <a:extLst>
              <a:ext uri="{FF2B5EF4-FFF2-40B4-BE49-F238E27FC236}">
                <a16:creationId xmlns:a16="http://schemas.microsoft.com/office/drawing/2014/main" id="{414515A0-6248-F8D4-6049-26777AD64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53974"/>
              </p:ext>
            </p:extLst>
          </p:nvPr>
        </p:nvGraphicFramePr>
        <p:xfrm>
          <a:off x="9180996" y="5317243"/>
          <a:ext cx="2500132" cy="1083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412512337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68930976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r>
                        <a:rPr lang="en-US" dirty="0"/>
                        <a:t>ZONE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86597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r>
                        <a:rPr lang="en-RU" dirty="0"/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0461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1BA852-D9FF-B2E3-5266-5B423589584C}"/>
              </a:ext>
            </a:extLst>
          </p:cNvPr>
          <p:cNvSpPr txBox="1"/>
          <p:nvPr/>
        </p:nvSpPr>
        <p:spPr>
          <a:xfrm>
            <a:off x="9180996" y="484493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324ADEF-F58B-AC9C-65A0-C5BA45A92D5B}"/>
              </a:ext>
            </a:extLst>
          </p:cNvPr>
          <p:cNvCxnSpPr>
            <a:cxnSpLocks/>
            <a:stCxn id="20" idx="3"/>
            <a:endCxn id="2" idx="0"/>
          </p:cNvCxnSpPr>
          <p:nvPr/>
        </p:nvCxnSpPr>
        <p:spPr>
          <a:xfrm>
            <a:off x="2804827" y="2887133"/>
            <a:ext cx="2041107" cy="1243397"/>
          </a:xfrm>
          <a:prstGeom prst="bentConnector2">
            <a:avLst/>
          </a:prstGeom>
          <a:ln w="12700">
            <a:solidFill>
              <a:srgbClr val="43546A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9765720-CDCE-2792-CCAC-54210B9AEBF0}"/>
              </a:ext>
            </a:extLst>
          </p:cNvPr>
          <p:cNvCxnSpPr>
            <a:cxnSpLocks/>
            <a:stCxn id="2" idx="3"/>
            <a:endCxn id="22" idx="1"/>
          </p:cNvCxnSpPr>
          <p:nvPr/>
        </p:nvCxnSpPr>
        <p:spPr>
          <a:xfrm flipV="1">
            <a:off x="6096000" y="1889667"/>
            <a:ext cx="3084996" cy="3324597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7B29CACE-0D59-8945-667D-B8026737801E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6096000" y="5214264"/>
            <a:ext cx="3084996" cy="644846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39D0EA2-7CBF-1671-23A1-A3E2ADD18581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 flipV="1">
            <a:off x="6096000" y="3970867"/>
            <a:ext cx="3084996" cy="1243397"/>
          </a:xfrm>
          <a:prstGeom prst="bentConnector3">
            <a:avLst>
              <a:gd name="adj1" fmla="val 50000"/>
            </a:avLst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1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DD0-2BCD-BF52-1069-E9075A8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631773"/>
            <a:ext cx="11557000" cy="923330"/>
          </a:xfrm>
        </p:spPr>
        <p:txBody>
          <a:bodyPr/>
          <a:lstStyle/>
          <a:p>
            <a:pPr algn="ctr"/>
            <a:r>
              <a:rPr lang="en-RU" dirty="0"/>
              <a:t>ROUTING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CFF54-DEA7-41E5-2C11-8FE8432EED5D}"/>
              </a:ext>
            </a:extLst>
          </p:cNvPr>
          <p:cNvSpPr txBox="1"/>
          <p:nvPr/>
        </p:nvSpPr>
        <p:spPr>
          <a:xfrm>
            <a:off x="4863077" y="3813243"/>
            <a:ext cx="24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Как понять</a:t>
            </a:r>
            <a:r>
              <a:rPr lang="en-US" dirty="0">
                <a:solidFill>
                  <a:schemeClr val="accent3"/>
                </a:solidFill>
              </a:rPr>
              <a:t>,</a:t>
            </a:r>
            <a:r>
              <a:rPr lang="ru-RU" dirty="0">
                <a:solidFill>
                  <a:schemeClr val="accent3"/>
                </a:solidFill>
              </a:rPr>
              <a:t> куда идти?</a:t>
            </a:r>
            <a:endParaRPr lang="en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1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DD0-2BCD-BF52-1069-E9075A8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631773"/>
            <a:ext cx="11557000" cy="923330"/>
          </a:xfrm>
        </p:spPr>
        <p:txBody>
          <a:bodyPr/>
          <a:lstStyle/>
          <a:p>
            <a:pPr algn="ctr"/>
            <a:r>
              <a:rPr lang="ru-RU" dirty="0"/>
              <a:t>ИНДЕКСАЦИЯ БАЗ ДАННЫХ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2230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985E-05AC-DEA0-801B-80559477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КЛИЕНТСКИЙ </a:t>
            </a:r>
            <a:r>
              <a:rPr lang="en-US" dirty="0"/>
              <a:t>ROUTING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114E-1D13-30DA-699F-1DB6D5D8F73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92D050"/>
                </a:solidFill>
              </a:rPr>
              <a:t>ПЛЮСЫ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Нет лишних узлов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МИНУСЫ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Дополнительная логика в клиенте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Сложности с обновлением хостов</a:t>
            </a:r>
            <a:endParaRPr lang="en-RU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115C50-AF5D-B2FA-EF6C-E9BC3DED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836" y="4090522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8D9F725-D19A-114F-B47D-92A35DFE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2600" y="4090521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7AFB82-DCEF-BE7D-B026-31F5BD2E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3364" y="4090521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C2D68D2-0F4E-45BF-325D-7D981F0E9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2573" y="1412776"/>
            <a:ext cx="1860174" cy="1860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DCC2F-55E6-F5F0-C696-A09367DB20D5}"/>
              </a:ext>
            </a:extLst>
          </p:cNvPr>
          <p:cNvSpPr txBox="1"/>
          <p:nvPr/>
        </p:nvSpPr>
        <p:spPr>
          <a:xfrm>
            <a:off x="8344115" y="204026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  <a:endParaRPr lang="en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EC933-5B98-4CB3-503A-1400811BE4E9}"/>
              </a:ext>
            </a:extLst>
          </p:cNvPr>
          <p:cNvSpPr txBox="1"/>
          <p:nvPr/>
        </p:nvSpPr>
        <p:spPr>
          <a:xfrm>
            <a:off x="6048360" y="5363924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2858-AE0D-432D-B8D2-CAFC198D0AD3}"/>
              </a:ext>
            </a:extLst>
          </p:cNvPr>
          <p:cNvSpPr txBox="1"/>
          <p:nvPr/>
        </p:nvSpPr>
        <p:spPr>
          <a:xfrm>
            <a:off x="8259123" y="5363924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488A2-479D-EA31-756B-84C49A8EC754}"/>
              </a:ext>
            </a:extLst>
          </p:cNvPr>
          <p:cNvSpPr txBox="1"/>
          <p:nvPr/>
        </p:nvSpPr>
        <p:spPr>
          <a:xfrm>
            <a:off x="10469886" y="5363924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</p:spTree>
    <p:extLst>
      <p:ext uri="{BB962C8B-B14F-4D97-AF65-F5344CB8AC3E}">
        <p14:creationId xmlns:p14="http://schemas.microsoft.com/office/powerpoint/2010/main" val="129171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985E-05AC-DEA0-801B-80559477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</a:t>
            </a:r>
            <a:r>
              <a:rPr lang="ru-RU" dirty="0"/>
              <a:t> </a:t>
            </a:r>
            <a:r>
              <a:rPr lang="en-US" dirty="0"/>
              <a:t>ROUTING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114E-1D13-30DA-699F-1DB6D5D8F73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92D050"/>
                </a:solidFill>
              </a:rPr>
              <a:t>ПЛЮСЫ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Приложение не знает о </a:t>
            </a:r>
            <a:r>
              <a:rPr lang="ru-RU" sz="2400" dirty="0" err="1"/>
              <a:t>шардинге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МИНУСЫ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Дополнительный сетевой узел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Потеря функциональности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Единая точка отказа</a:t>
            </a:r>
            <a:endParaRPr lang="en-RU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115C50-AF5D-B2FA-EF6C-E9BC3DED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928" y="5281497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8D9F725-D19A-114F-B47D-92A35DFE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2599" y="5281498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7AFB82-DCEF-BE7D-B026-31F5BD2E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270" y="5281497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C2D68D2-0F4E-45BF-325D-7D981F0E9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2573" y="1412776"/>
            <a:ext cx="1860174" cy="1860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DCC2F-55E6-F5F0-C696-A09367DB20D5}"/>
              </a:ext>
            </a:extLst>
          </p:cNvPr>
          <p:cNvSpPr txBox="1"/>
          <p:nvPr/>
        </p:nvSpPr>
        <p:spPr>
          <a:xfrm>
            <a:off x="8344115" y="204026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  <a:endParaRPr lang="en-R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885FF9-E34D-47C0-924F-D218C8DC643B}"/>
              </a:ext>
            </a:extLst>
          </p:cNvPr>
          <p:cNvSpPr/>
          <p:nvPr/>
        </p:nvSpPr>
        <p:spPr>
          <a:xfrm>
            <a:off x="8064066" y="3582443"/>
            <a:ext cx="1398951" cy="1346928"/>
          </a:xfrm>
          <a:prstGeom prst="ellipse">
            <a:avLst/>
          </a:prstGeom>
          <a:solidFill>
            <a:srgbClr val="AAC0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PROXY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06022-F73E-A1C8-345F-2D2137783D9E}"/>
              </a:ext>
            </a:extLst>
          </p:cNvPr>
          <p:cNvSpPr txBox="1"/>
          <p:nvPr/>
        </p:nvSpPr>
        <p:spPr>
          <a:xfrm>
            <a:off x="6133352" y="624237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5CB6F-8A7F-3D1B-A7E0-CB9B9B95E8D5}"/>
              </a:ext>
            </a:extLst>
          </p:cNvPr>
          <p:cNvSpPr txBox="1"/>
          <p:nvPr/>
        </p:nvSpPr>
        <p:spPr>
          <a:xfrm>
            <a:off x="8344115" y="624237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99C22-226C-F153-EF2D-AF70F323DAA3}"/>
              </a:ext>
            </a:extLst>
          </p:cNvPr>
          <p:cNvSpPr txBox="1"/>
          <p:nvPr/>
        </p:nvSpPr>
        <p:spPr>
          <a:xfrm>
            <a:off x="10554878" y="624237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</p:spTree>
    <p:extLst>
      <p:ext uri="{BB962C8B-B14F-4D97-AF65-F5344CB8AC3E}">
        <p14:creationId xmlns:p14="http://schemas.microsoft.com/office/powerpoint/2010/main" val="126806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985E-05AC-DEA0-801B-80559477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</a:t>
            </a:r>
            <a:r>
              <a:rPr lang="ru-RU" dirty="0"/>
              <a:t> </a:t>
            </a:r>
            <a:r>
              <a:rPr lang="en-US" dirty="0"/>
              <a:t>ROUTING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114E-1D13-30DA-699F-1DB6D5D8F73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87909" y="961017"/>
            <a:ext cx="4422687" cy="4320480"/>
          </a:xfrm>
        </p:spPr>
        <p:txBody>
          <a:bodyPr/>
          <a:lstStyle/>
          <a:p>
            <a:r>
              <a:rPr lang="ru-RU" sz="2400" dirty="0">
                <a:solidFill>
                  <a:srgbClr val="92D050"/>
                </a:solidFill>
              </a:rPr>
              <a:t>ПЛЮСЫ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Приложение не знает о </a:t>
            </a:r>
            <a:r>
              <a:rPr lang="ru-RU" sz="2400" dirty="0" err="1"/>
              <a:t>шардинге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Кэширование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МИНУСЫ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Дополнительный сетевой узел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Инфраструктурная сложность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Единая точка отказа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Нагрузка</a:t>
            </a:r>
            <a:endParaRPr lang="en-RU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115C50-AF5D-B2FA-EF6C-E9BC3DED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928" y="5281497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8D9F725-D19A-114F-B47D-92A35DFE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2599" y="5281498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7AFB82-DCEF-BE7D-B026-31F5BD2E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9270" y="5281497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C2D68D2-0F4E-45BF-325D-7D981F0E9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2573" y="1412776"/>
            <a:ext cx="1860174" cy="1860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DCC2F-55E6-F5F0-C696-A09367DB20D5}"/>
              </a:ext>
            </a:extLst>
          </p:cNvPr>
          <p:cNvSpPr txBox="1"/>
          <p:nvPr/>
        </p:nvSpPr>
        <p:spPr>
          <a:xfrm>
            <a:off x="8344115" y="204026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  <a:endParaRPr lang="en-R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885FF9-E34D-47C0-924F-D218C8DC643B}"/>
              </a:ext>
            </a:extLst>
          </p:cNvPr>
          <p:cNvSpPr/>
          <p:nvPr/>
        </p:nvSpPr>
        <p:spPr>
          <a:xfrm>
            <a:off x="8064066" y="3582443"/>
            <a:ext cx="1398951" cy="134692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COORD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1A077-DFC4-8583-E054-9DADCA89E76E}"/>
              </a:ext>
            </a:extLst>
          </p:cNvPr>
          <p:cNvSpPr txBox="1"/>
          <p:nvPr/>
        </p:nvSpPr>
        <p:spPr>
          <a:xfrm>
            <a:off x="6133352" y="624237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560C9-EAF3-49FF-99BA-79101935420B}"/>
              </a:ext>
            </a:extLst>
          </p:cNvPr>
          <p:cNvSpPr txBox="1"/>
          <p:nvPr/>
        </p:nvSpPr>
        <p:spPr>
          <a:xfrm>
            <a:off x="8344115" y="624237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A560E-D166-D14C-0D52-7DCB74830C22}"/>
              </a:ext>
            </a:extLst>
          </p:cNvPr>
          <p:cNvSpPr txBox="1"/>
          <p:nvPr/>
        </p:nvSpPr>
        <p:spPr>
          <a:xfrm>
            <a:off x="10554878" y="624237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</p:spTree>
    <p:extLst>
      <p:ext uri="{BB962C8B-B14F-4D97-AF65-F5344CB8AC3E}">
        <p14:creationId xmlns:p14="http://schemas.microsoft.com/office/powerpoint/2010/main" val="138789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A92A-2C90-9353-B553-58F9AEB5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  <a:endParaRPr lang="en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9CA9D-C61B-9E93-CAE6-B42E2ACC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075" y="1371600"/>
            <a:ext cx="4716116" cy="46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0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DD0-2BCD-BF52-1069-E9075A8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631773"/>
            <a:ext cx="11557000" cy="923330"/>
          </a:xfrm>
        </p:spPr>
        <p:txBody>
          <a:bodyPr/>
          <a:lstStyle/>
          <a:p>
            <a:pPr algn="ctr"/>
            <a:r>
              <a:rPr lang="ru-RU" dirty="0"/>
              <a:t>ПЕРЕБАЛАНСИРОВКА</a:t>
            </a:r>
            <a:endParaRPr lang="en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1FD31-1A57-ACA6-6A1D-0103B369C7A2}"/>
              </a:ext>
            </a:extLst>
          </p:cNvPr>
          <p:cNvSpPr txBox="1"/>
          <p:nvPr/>
        </p:nvSpPr>
        <p:spPr>
          <a:xfrm>
            <a:off x="3538505" y="3638940"/>
            <a:ext cx="511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Как перенести данные с одного </a:t>
            </a:r>
            <a:r>
              <a:rPr lang="ru-RU" dirty="0" err="1">
                <a:solidFill>
                  <a:schemeClr val="accent3"/>
                </a:solidFill>
              </a:rPr>
              <a:t>шарда</a:t>
            </a:r>
            <a:r>
              <a:rPr lang="ru-RU" dirty="0">
                <a:solidFill>
                  <a:schemeClr val="accent3"/>
                </a:solidFill>
              </a:rPr>
              <a:t> на другой?</a:t>
            </a:r>
            <a:endParaRPr lang="en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769B-6C08-9CDB-89CE-949DB6E8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96" y="236220"/>
            <a:ext cx="5662596" cy="492443"/>
          </a:xfrm>
        </p:spPr>
        <p:txBody>
          <a:bodyPr/>
          <a:lstStyle/>
          <a:p>
            <a:pPr algn="ctr"/>
            <a:r>
              <a:rPr lang="ru-RU" dirty="0" err="1"/>
              <a:t>Перебалансировка</a:t>
            </a:r>
            <a:endParaRPr lang="en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17D3-105D-5EA8-B3D9-0D2E759B103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400" dirty="0"/>
              <a:t>Перенос данных на другой инстанс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Только чтение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Все данные неизменяемые (пишем в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  <a:r>
              <a:rPr lang="en-US" sz="2400" dirty="0"/>
              <a:t>, </a:t>
            </a:r>
            <a:r>
              <a:rPr lang="ru-RU" sz="2400" dirty="0"/>
              <a:t>читаем из </a:t>
            </a:r>
            <a:r>
              <a:rPr lang="en-US" sz="2400" dirty="0">
                <a:solidFill>
                  <a:schemeClr val="accent3"/>
                </a:solidFill>
              </a:rPr>
              <a:t>source</a:t>
            </a:r>
            <a:r>
              <a:rPr lang="ru-RU" sz="2400" dirty="0"/>
              <a:t> и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  <a:r>
              <a:rPr lang="ru-RU" sz="2400" dirty="0"/>
              <a:t>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Логическая репликация с </a:t>
            </a:r>
            <a:r>
              <a:rPr lang="en-US" sz="2400" dirty="0">
                <a:solidFill>
                  <a:schemeClr val="accent3"/>
                </a:solidFill>
              </a:rPr>
              <a:t>source</a:t>
            </a:r>
            <a:r>
              <a:rPr lang="en-US" sz="2400" dirty="0"/>
              <a:t> </a:t>
            </a:r>
            <a:r>
              <a:rPr lang="ru-RU" sz="2400" dirty="0"/>
              <a:t>на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  <a:r>
              <a:rPr lang="en-US" sz="2400" dirty="0"/>
              <a:t>, </a:t>
            </a:r>
            <a:r>
              <a:rPr lang="ru-RU" sz="2400" dirty="0"/>
              <a:t>после синхронизации переключаемся на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Смешанный подход</a:t>
            </a:r>
            <a:endParaRPr lang="en-RU" sz="24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FDECB8-AC20-2512-A132-E5D7B2B10261}"/>
              </a:ext>
            </a:extLst>
          </p:cNvPr>
          <p:cNvSpPr txBox="1">
            <a:spLocks/>
          </p:cNvSpPr>
          <p:nvPr/>
        </p:nvSpPr>
        <p:spPr>
          <a:xfrm>
            <a:off x="6224710" y="236219"/>
            <a:ext cx="5662596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kern="1200">
                <a:solidFill>
                  <a:srgbClr val="43546A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dirty="0" err="1"/>
              <a:t>Решардинг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01379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769B-6C08-9CDB-89CE-949DB6E8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96" y="236220"/>
            <a:ext cx="5662596" cy="492443"/>
          </a:xfrm>
        </p:spPr>
        <p:txBody>
          <a:bodyPr/>
          <a:lstStyle/>
          <a:p>
            <a:pPr algn="ctr"/>
            <a:r>
              <a:rPr lang="ru-RU" dirty="0" err="1"/>
              <a:t>Перебалансировка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76AA-2AF4-B2E3-29DD-961DA486D2F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2400" dirty="0"/>
              <a:t>Изменение числа </a:t>
            </a:r>
            <a:r>
              <a:rPr lang="ru-RU" sz="2400" dirty="0" err="1"/>
              <a:t>нод</a:t>
            </a:r>
            <a:r>
              <a:rPr lang="en-US" sz="2400" dirty="0"/>
              <a:t>/</a:t>
            </a:r>
            <a:r>
              <a:rPr lang="ru-RU" sz="2400" dirty="0"/>
              <a:t>изменение стратегии </a:t>
            </a:r>
            <a:r>
              <a:rPr lang="ru-RU" sz="2400" dirty="0" err="1"/>
              <a:t>шардирования</a:t>
            </a:r>
            <a:endParaRPr lang="en-US" sz="2400" dirty="0"/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FFF"/>
                </a:solidFill>
              </a:rPr>
              <a:t>Consistent</a:t>
            </a:r>
            <a:r>
              <a:rPr lang="en-US" sz="2400" dirty="0"/>
              <a:t> Hashing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4FFF"/>
                </a:solidFill>
              </a:rPr>
              <a:t>Randez-Vous</a:t>
            </a:r>
            <a:r>
              <a:rPr lang="en-US" sz="2400" dirty="0"/>
              <a:t> Hashing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Virtual Buckets</a:t>
            </a:r>
            <a:endParaRPr lang="en-R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17D3-105D-5EA8-B3D9-0D2E759B103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400" dirty="0"/>
              <a:t>Перенос данных на другой инстанс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Только чтение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Все данные неизменяемые (пишем в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  <a:r>
              <a:rPr lang="en-US" sz="2400" dirty="0"/>
              <a:t>, </a:t>
            </a:r>
            <a:r>
              <a:rPr lang="ru-RU" sz="2400" dirty="0"/>
              <a:t>читаем из </a:t>
            </a:r>
            <a:r>
              <a:rPr lang="en-US" sz="2400" dirty="0">
                <a:solidFill>
                  <a:schemeClr val="accent3"/>
                </a:solidFill>
              </a:rPr>
              <a:t>source</a:t>
            </a:r>
            <a:r>
              <a:rPr lang="ru-RU" sz="2400" dirty="0"/>
              <a:t> и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  <a:r>
              <a:rPr lang="ru-RU" sz="2400" dirty="0"/>
              <a:t>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Логическая репликация с </a:t>
            </a:r>
            <a:r>
              <a:rPr lang="en-US" sz="2400" dirty="0">
                <a:solidFill>
                  <a:schemeClr val="accent3"/>
                </a:solidFill>
              </a:rPr>
              <a:t>source</a:t>
            </a:r>
            <a:r>
              <a:rPr lang="en-US" sz="2400" dirty="0"/>
              <a:t> </a:t>
            </a:r>
            <a:r>
              <a:rPr lang="ru-RU" sz="2400" dirty="0"/>
              <a:t>на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  <a:r>
              <a:rPr lang="en-US" sz="2400" dirty="0"/>
              <a:t>, </a:t>
            </a:r>
            <a:r>
              <a:rPr lang="ru-RU" sz="2400" dirty="0"/>
              <a:t>после синхронизации переключаемся на </a:t>
            </a:r>
            <a:r>
              <a:rPr lang="en-US" sz="2400" dirty="0">
                <a:solidFill>
                  <a:schemeClr val="accent3"/>
                </a:solidFill>
              </a:rPr>
              <a:t>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Смешанный подход</a:t>
            </a:r>
            <a:endParaRPr lang="en-RU" sz="24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FDECB8-AC20-2512-A132-E5D7B2B10261}"/>
              </a:ext>
            </a:extLst>
          </p:cNvPr>
          <p:cNvSpPr txBox="1">
            <a:spLocks/>
          </p:cNvSpPr>
          <p:nvPr/>
        </p:nvSpPr>
        <p:spPr>
          <a:xfrm>
            <a:off x="6224710" y="236219"/>
            <a:ext cx="5662596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kern="1200">
                <a:solidFill>
                  <a:srgbClr val="43546A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pPr algn="ctr"/>
            <a:r>
              <a:rPr lang="ru-RU" dirty="0" err="1"/>
              <a:t>Решардинг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94643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E9FB-0561-5908-06A0-6A5442D8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66EA-CC35-3764-CBD5-02F78630C0F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RU" dirty="0"/>
              <a:t>F(key) = hash(key)%</a:t>
            </a:r>
            <a:r>
              <a:rPr lang="en-RU" dirty="0">
                <a:solidFill>
                  <a:srgbClr val="004FFF"/>
                </a:solidFill>
              </a:rPr>
              <a:t>shards_number</a:t>
            </a: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r>
              <a:rPr lang="en-RU" dirty="0"/>
              <a:t>F(key) = hash(key)%</a:t>
            </a:r>
            <a:r>
              <a:rPr lang="en-RU" dirty="0">
                <a:solidFill>
                  <a:srgbClr val="004FFF"/>
                </a:solidFill>
              </a:rPr>
              <a:t>shards_number</a:t>
            </a: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endParaRPr lang="en-RU" dirty="0">
              <a:solidFill>
                <a:srgbClr val="004FFF"/>
              </a:solidFill>
            </a:endParaRPr>
          </a:p>
          <a:p>
            <a:r>
              <a:rPr lang="en-RU" dirty="0"/>
              <a:t>F(key) = hash(key)%</a:t>
            </a:r>
            <a:r>
              <a:rPr lang="en-RU" dirty="0">
                <a:solidFill>
                  <a:srgbClr val="004FFF"/>
                </a:solidFill>
              </a:rPr>
              <a:t>shards_number</a:t>
            </a:r>
          </a:p>
          <a:p>
            <a:endParaRPr lang="en-RU" dirty="0">
              <a:solidFill>
                <a:srgbClr val="004FFF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B44695-4A99-E24C-5B0A-B69BFDEA8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9767" y="1412776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CD717DB-5749-EB33-6793-2A7CFAE3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2500" y="1412775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CAFB22B-561B-7C1B-DDC8-592A6BC47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5233" y="1412775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40CC81-7707-36BF-B6C3-C4020702B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9887" y="3066408"/>
            <a:ext cx="1080120" cy="9035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F6AC99D-033F-6CF5-205F-16CD3DE7F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2620" y="3066407"/>
            <a:ext cx="1080120" cy="90351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DEDF0B5-72CA-0E5D-64FB-B51805C76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9767" y="4720042"/>
            <a:ext cx="1080120" cy="9035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462DD60-C1AF-B58C-1D29-0671E45C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2500" y="4720041"/>
            <a:ext cx="1080120" cy="90351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5170DBD-8A3A-19C6-DC00-7FF981A7B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5233" y="4720041"/>
            <a:ext cx="1080120" cy="9035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461510-EB88-2009-6C53-02C1B45DF72F}"/>
              </a:ext>
            </a:extLst>
          </p:cNvPr>
          <p:cNvSpPr txBox="1"/>
          <p:nvPr/>
        </p:nvSpPr>
        <p:spPr>
          <a:xfrm>
            <a:off x="4616291" y="2506681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3A06C-76C9-6CA3-82C8-1D3CA90ECC4E}"/>
              </a:ext>
            </a:extLst>
          </p:cNvPr>
          <p:cNvSpPr txBox="1"/>
          <p:nvPr/>
        </p:nvSpPr>
        <p:spPr>
          <a:xfrm>
            <a:off x="6471475" y="2506681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4B8F5-7400-68F8-8FBC-E7574E616766}"/>
              </a:ext>
            </a:extLst>
          </p:cNvPr>
          <p:cNvSpPr txBox="1"/>
          <p:nvPr/>
        </p:nvSpPr>
        <p:spPr>
          <a:xfrm>
            <a:off x="8358282" y="250165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536970-1964-7B64-B97E-C22382E25EE4}"/>
              </a:ext>
            </a:extLst>
          </p:cNvPr>
          <p:cNvSpPr txBox="1"/>
          <p:nvPr/>
        </p:nvSpPr>
        <p:spPr>
          <a:xfrm>
            <a:off x="4623475" y="5738281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F8830A-5B5D-EA72-C5A5-C5CDA31F8589}"/>
              </a:ext>
            </a:extLst>
          </p:cNvPr>
          <p:cNvSpPr txBox="1"/>
          <p:nvPr/>
        </p:nvSpPr>
        <p:spPr>
          <a:xfrm>
            <a:off x="6478659" y="5738281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3AD113-CA80-5F1B-DB0D-326E242BFE43}"/>
              </a:ext>
            </a:extLst>
          </p:cNvPr>
          <p:cNvSpPr txBox="1"/>
          <p:nvPr/>
        </p:nvSpPr>
        <p:spPr>
          <a:xfrm>
            <a:off x="8365466" y="5733256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5CEF45-C5D6-769B-DF35-8C8E60A8E8A1}"/>
              </a:ext>
            </a:extLst>
          </p:cNvPr>
          <p:cNvSpPr txBox="1"/>
          <p:nvPr/>
        </p:nvSpPr>
        <p:spPr>
          <a:xfrm>
            <a:off x="5810412" y="40846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2E8FFA-BA96-3E9E-958C-C44708D0EAA9}"/>
              </a:ext>
            </a:extLst>
          </p:cNvPr>
          <p:cNvSpPr txBox="1"/>
          <p:nvPr/>
        </p:nvSpPr>
        <p:spPr>
          <a:xfrm>
            <a:off x="7665596" y="40846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22" name="Rectangle: Rounded Corners 28">
            <a:extLst>
              <a:ext uri="{FF2B5EF4-FFF2-40B4-BE49-F238E27FC236}">
                <a16:creationId xmlns:a16="http://schemas.microsoft.com/office/drawing/2014/main" id="{25A9238A-5811-C6DF-6BB2-4D85E309C5B5}"/>
              </a:ext>
            </a:extLst>
          </p:cNvPr>
          <p:cNvSpPr/>
          <p:nvPr/>
        </p:nvSpPr>
        <p:spPr>
          <a:xfrm>
            <a:off x="9976140" y="947377"/>
            <a:ext cx="2015232" cy="1923611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5%3 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6%3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7%3 = 1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23" name="Rectangle: Rounded Corners 28">
            <a:extLst>
              <a:ext uri="{FF2B5EF4-FFF2-40B4-BE49-F238E27FC236}">
                <a16:creationId xmlns:a16="http://schemas.microsoft.com/office/drawing/2014/main" id="{DD394A4D-9ECB-1665-2D7D-947F7A7937DD}"/>
              </a:ext>
            </a:extLst>
          </p:cNvPr>
          <p:cNvSpPr/>
          <p:nvPr/>
        </p:nvSpPr>
        <p:spPr>
          <a:xfrm>
            <a:off x="9934960" y="4209991"/>
            <a:ext cx="2015232" cy="1923611"/>
          </a:xfrm>
          <a:prstGeom prst="roundRect">
            <a:avLst>
              <a:gd name="adj" fmla="val 4340"/>
            </a:avLst>
          </a:prstGeom>
          <a:noFill/>
          <a:ln w="12700" cap="flat" cmpd="sng" algn="ctr">
            <a:solidFill>
              <a:srgbClr val="43546A"/>
            </a:solidFill>
            <a:prstDash val="solid"/>
          </a:ln>
          <a:effectLst/>
        </p:spPr>
        <p:txBody>
          <a:bodyPr lIns="180000" tIns="180000" rIns="180000" bIns="180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5%4 =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6%4 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3546A"/>
                </a:solidFill>
                <a:latin typeface="SB Sans Display Light" panose="020B0303040504020204" pitchFamily="34" charset="0"/>
                <a:ea typeface="Quattrocento Sans"/>
                <a:cs typeface="SB Sans Display Light" panose="020B0303040504020204" pitchFamily="34" charset="0"/>
                <a:sym typeface="Quattrocento Sans"/>
              </a:rPr>
              <a:t>7%4 = 3</a:t>
            </a:r>
            <a:endParaRPr lang="ru-RU" sz="1200" kern="0" dirty="0">
              <a:solidFill>
                <a:srgbClr val="43546A"/>
              </a:solidFill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08421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7E35-3851-3545-473E-FDF5A871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  <a:endParaRPr lang="en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CFE732-8F5B-0FFF-D14A-8333D3FD69A6}"/>
              </a:ext>
            </a:extLst>
          </p:cNvPr>
          <p:cNvGrpSpPr/>
          <p:nvPr/>
        </p:nvGrpSpPr>
        <p:grpSpPr>
          <a:xfrm>
            <a:off x="913731" y="1412776"/>
            <a:ext cx="4439866" cy="4439866"/>
            <a:chOff x="6731021" y="1628800"/>
            <a:chExt cx="646044" cy="64604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2E63C8-8B45-E1F6-27ED-9B0FA8B4F794}"/>
                </a:ext>
              </a:extLst>
            </p:cNvPr>
            <p:cNvSpPr/>
            <p:nvPr/>
          </p:nvSpPr>
          <p:spPr>
            <a:xfrm>
              <a:off x="6731021" y="1628800"/>
              <a:ext cx="646044" cy="646044"/>
            </a:xfrm>
            <a:prstGeom prst="ellipse">
              <a:avLst/>
            </a:prstGeom>
            <a:solidFill>
              <a:schemeClr val="bg1">
                <a:lumMod val="90000"/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en-RU" sz="12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D98161-5F18-E689-6FA9-C578BFE9C91E}"/>
                </a:ext>
              </a:extLst>
            </p:cNvPr>
            <p:cNvSpPr/>
            <p:nvPr/>
          </p:nvSpPr>
          <p:spPr>
            <a:xfrm>
              <a:off x="6807221" y="1705000"/>
              <a:ext cx="493644" cy="493644"/>
            </a:xfrm>
            <a:prstGeom prst="ellipse">
              <a:avLst/>
            </a:prstGeom>
            <a:solidFill>
              <a:schemeClr val="bg2"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algn="ctr"/>
              <a:endParaRPr lang="en-US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 =&gt; Shard #1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#1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#2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#3</a:t>
              </a:r>
              <a:endParaRPr lang="en-RU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endParaRPr lang="en-RU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9B0563C-3860-4107-287A-E5C5A39E93F8}"/>
              </a:ext>
            </a:extLst>
          </p:cNvPr>
          <p:cNvSpPr/>
          <p:nvPr/>
        </p:nvSpPr>
        <p:spPr>
          <a:xfrm>
            <a:off x="1301448" y="219736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042FAA-18E7-1E3B-5D96-6295586BE88D}"/>
              </a:ext>
            </a:extLst>
          </p:cNvPr>
          <p:cNvSpPr/>
          <p:nvPr/>
        </p:nvSpPr>
        <p:spPr>
          <a:xfrm>
            <a:off x="4472236" y="219736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04CD4A-9991-5F7C-0362-18138819B057}"/>
              </a:ext>
            </a:extLst>
          </p:cNvPr>
          <p:cNvSpPr/>
          <p:nvPr/>
        </p:nvSpPr>
        <p:spPr>
          <a:xfrm>
            <a:off x="4472236" y="454895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CDE3D-4E9C-E2BA-7EDC-7CB11383F249}"/>
              </a:ext>
            </a:extLst>
          </p:cNvPr>
          <p:cNvSpPr/>
          <p:nvPr/>
        </p:nvSpPr>
        <p:spPr>
          <a:xfrm>
            <a:off x="1298726" y="454895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4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4525BE-3605-E5B7-C94A-FF608E2A8331}"/>
              </a:ext>
            </a:extLst>
          </p:cNvPr>
          <p:cNvSpPr/>
          <p:nvPr/>
        </p:nvSpPr>
        <p:spPr>
          <a:xfrm>
            <a:off x="3871419" y="1318200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 1</a:t>
            </a: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lang="en-RU" sz="20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3C17FD-5178-00A3-0639-BE02031EED4B}"/>
              </a:ext>
            </a:extLst>
          </p:cNvPr>
          <p:cNvSpPr/>
          <p:nvPr/>
        </p:nvSpPr>
        <p:spPr>
          <a:xfrm>
            <a:off x="5052415" y="3326194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lang="en-RU" sz="2000" dirty="0">
              <a:solidFill>
                <a:schemeClr val="tx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D5FD37-CFA0-47C2-0C06-BF2A3961ED5D}"/>
              </a:ext>
            </a:extLst>
          </p:cNvPr>
          <p:cNvSpPr/>
          <p:nvPr/>
        </p:nvSpPr>
        <p:spPr>
          <a:xfrm>
            <a:off x="1792370" y="5284289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  <a:endParaRPr lang="en-RU" sz="2000" dirty="0">
              <a:solidFill>
                <a:schemeClr val="tx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7A2C7C6E-86CA-1E6E-0D8C-BCE463BB8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1475" y="853271"/>
            <a:ext cx="572628" cy="478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C54BC52-5A76-7BB4-BC29-9F63D68DA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4698" y="3340839"/>
            <a:ext cx="572628" cy="47899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2094B23-4630-F5FB-4575-B43BF218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234" y="5810931"/>
            <a:ext cx="572628" cy="4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8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7E35-3851-3545-473E-FDF5A871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  <a:endParaRPr lang="en-R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CFE732-8F5B-0FFF-D14A-8333D3FD69A6}"/>
              </a:ext>
            </a:extLst>
          </p:cNvPr>
          <p:cNvGrpSpPr/>
          <p:nvPr/>
        </p:nvGrpSpPr>
        <p:grpSpPr>
          <a:xfrm>
            <a:off x="913731" y="1412776"/>
            <a:ext cx="4439866" cy="4439866"/>
            <a:chOff x="6731021" y="1628800"/>
            <a:chExt cx="646044" cy="64604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2E63C8-8B45-E1F6-27ED-9B0FA8B4F794}"/>
                </a:ext>
              </a:extLst>
            </p:cNvPr>
            <p:cNvSpPr/>
            <p:nvPr/>
          </p:nvSpPr>
          <p:spPr>
            <a:xfrm>
              <a:off x="6731021" y="1628800"/>
              <a:ext cx="646044" cy="646044"/>
            </a:xfrm>
            <a:prstGeom prst="ellipse">
              <a:avLst/>
            </a:prstGeom>
            <a:solidFill>
              <a:schemeClr val="bg1">
                <a:lumMod val="90000"/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en-RU" sz="12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D98161-5F18-E689-6FA9-C578BFE9C91E}"/>
                </a:ext>
              </a:extLst>
            </p:cNvPr>
            <p:cNvSpPr/>
            <p:nvPr/>
          </p:nvSpPr>
          <p:spPr>
            <a:xfrm>
              <a:off x="6807221" y="1705000"/>
              <a:ext cx="493644" cy="493644"/>
            </a:xfrm>
            <a:prstGeom prst="ellipse">
              <a:avLst/>
            </a:prstGeom>
            <a:solidFill>
              <a:schemeClr val="bg2"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algn="ctr"/>
              <a:endParaRPr lang="en-US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 =&gt; Shard #1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#1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#2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#3</a:t>
              </a:r>
              <a:endParaRPr lang="en-RU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endParaRPr lang="en-RU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9B0563C-3860-4107-287A-E5C5A39E93F8}"/>
              </a:ext>
            </a:extLst>
          </p:cNvPr>
          <p:cNvSpPr/>
          <p:nvPr/>
        </p:nvSpPr>
        <p:spPr>
          <a:xfrm>
            <a:off x="1301448" y="219736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042FAA-18E7-1E3B-5D96-6295586BE88D}"/>
              </a:ext>
            </a:extLst>
          </p:cNvPr>
          <p:cNvSpPr/>
          <p:nvPr/>
        </p:nvSpPr>
        <p:spPr>
          <a:xfrm>
            <a:off x="4472236" y="219736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04CD4A-9991-5F7C-0362-18138819B057}"/>
              </a:ext>
            </a:extLst>
          </p:cNvPr>
          <p:cNvSpPr/>
          <p:nvPr/>
        </p:nvSpPr>
        <p:spPr>
          <a:xfrm>
            <a:off x="4472236" y="454895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CDE3D-4E9C-E2BA-7EDC-7CB11383F249}"/>
              </a:ext>
            </a:extLst>
          </p:cNvPr>
          <p:cNvSpPr/>
          <p:nvPr/>
        </p:nvSpPr>
        <p:spPr>
          <a:xfrm>
            <a:off x="1298726" y="454895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4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4525BE-3605-E5B7-C94A-FF608E2A8331}"/>
              </a:ext>
            </a:extLst>
          </p:cNvPr>
          <p:cNvSpPr/>
          <p:nvPr/>
        </p:nvSpPr>
        <p:spPr>
          <a:xfrm>
            <a:off x="3871419" y="1318200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 1</a:t>
            </a: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lang="en-RU" sz="20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3C17FD-5178-00A3-0639-BE02031EED4B}"/>
              </a:ext>
            </a:extLst>
          </p:cNvPr>
          <p:cNvSpPr/>
          <p:nvPr/>
        </p:nvSpPr>
        <p:spPr>
          <a:xfrm>
            <a:off x="5052415" y="3326194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lang="en-RU" sz="2000" dirty="0">
              <a:solidFill>
                <a:schemeClr val="tx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D5FD37-CFA0-47C2-0C06-BF2A3961ED5D}"/>
              </a:ext>
            </a:extLst>
          </p:cNvPr>
          <p:cNvSpPr/>
          <p:nvPr/>
        </p:nvSpPr>
        <p:spPr>
          <a:xfrm>
            <a:off x="1792370" y="5284289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  <a:endParaRPr lang="en-RU" sz="2000" dirty="0">
              <a:solidFill>
                <a:schemeClr val="tx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D63BA3-8745-1D30-599A-DA0CA82A2193}"/>
              </a:ext>
            </a:extLst>
          </p:cNvPr>
          <p:cNvGrpSpPr/>
          <p:nvPr/>
        </p:nvGrpSpPr>
        <p:grpSpPr>
          <a:xfrm>
            <a:off x="6838403" y="1412776"/>
            <a:ext cx="4439866" cy="4439866"/>
            <a:chOff x="6731021" y="1628800"/>
            <a:chExt cx="646044" cy="64604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43667A9-E7F6-702D-10E4-081FE3489733}"/>
                </a:ext>
              </a:extLst>
            </p:cNvPr>
            <p:cNvSpPr/>
            <p:nvPr/>
          </p:nvSpPr>
          <p:spPr>
            <a:xfrm>
              <a:off x="6731021" y="1628800"/>
              <a:ext cx="646044" cy="646044"/>
            </a:xfrm>
            <a:prstGeom prst="ellipse">
              <a:avLst/>
            </a:prstGeom>
            <a:solidFill>
              <a:schemeClr val="bg1">
                <a:lumMod val="90000"/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en-RU" sz="12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0C9EB0-BF92-6581-8A65-8C12E6F94A95}"/>
                </a:ext>
              </a:extLst>
            </p:cNvPr>
            <p:cNvSpPr/>
            <p:nvPr/>
          </p:nvSpPr>
          <p:spPr>
            <a:xfrm>
              <a:off x="6807221" y="1705000"/>
              <a:ext cx="493644" cy="493644"/>
            </a:xfrm>
            <a:prstGeom prst="ellipse">
              <a:avLst/>
            </a:prstGeom>
            <a:solidFill>
              <a:schemeClr val="bg2"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algn="ctr"/>
              <a:endParaRPr lang="en-US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 =&gt; Shard #1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#1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#3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 =&gt; Shard #3</a:t>
              </a:r>
              <a:endParaRPr lang="en-RU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endParaRPr lang="en-RU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F06117C-8C70-C75E-57CC-301AB961DD82}"/>
              </a:ext>
            </a:extLst>
          </p:cNvPr>
          <p:cNvSpPr/>
          <p:nvPr/>
        </p:nvSpPr>
        <p:spPr>
          <a:xfrm>
            <a:off x="7226120" y="219736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ru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9BBF9B-26DC-D9D2-2217-AFCD684BCB83}"/>
              </a:ext>
            </a:extLst>
          </p:cNvPr>
          <p:cNvSpPr/>
          <p:nvPr/>
        </p:nvSpPr>
        <p:spPr>
          <a:xfrm>
            <a:off x="10396908" y="219736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A13D8-DBD3-E05B-E17A-C23ABA938DF3}"/>
              </a:ext>
            </a:extLst>
          </p:cNvPr>
          <p:cNvSpPr/>
          <p:nvPr/>
        </p:nvSpPr>
        <p:spPr>
          <a:xfrm>
            <a:off x="10396908" y="454895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CD79AA-ADB4-326D-530F-628FC1F64E41}"/>
              </a:ext>
            </a:extLst>
          </p:cNvPr>
          <p:cNvSpPr/>
          <p:nvPr/>
        </p:nvSpPr>
        <p:spPr>
          <a:xfrm>
            <a:off x="7223398" y="4548955"/>
            <a:ext cx="493644" cy="493644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4</a:t>
            </a:r>
            <a:endParaRPr lang="en-RU" sz="2000" dirty="0">
              <a:solidFill>
                <a:srgbClr val="44546A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ECD4DA-0002-59C0-1D41-85A86805993D}"/>
              </a:ext>
            </a:extLst>
          </p:cNvPr>
          <p:cNvSpPr/>
          <p:nvPr/>
        </p:nvSpPr>
        <p:spPr>
          <a:xfrm>
            <a:off x="9796091" y="1318200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lang="en-RU" sz="2000" dirty="0">
              <a:solidFill>
                <a:schemeClr val="tx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ED5434-7C66-72C6-85FB-4DE38F70D073}"/>
              </a:ext>
            </a:extLst>
          </p:cNvPr>
          <p:cNvSpPr/>
          <p:nvPr/>
        </p:nvSpPr>
        <p:spPr>
          <a:xfrm>
            <a:off x="10977087" y="3326194"/>
            <a:ext cx="493644" cy="493644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RU" sz="20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551C58-A521-BDED-3074-A7220E314D5E}"/>
              </a:ext>
            </a:extLst>
          </p:cNvPr>
          <p:cNvSpPr/>
          <p:nvPr/>
        </p:nvSpPr>
        <p:spPr>
          <a:xfrm>
            <a:off x="7717042" y="5284289"/>
            <a:ext cx="493644" cy="49364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  <a:endParaRPr lang="en-RU" sz="2000" dirty="0">
              <a:solidFill>
                <a:schemeClr val="tx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7A2C7C6E-86CA-1E6E-0D8C-BCE463BB8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1475" y="853271"/>
            <a:ext cx="572628" cy="478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C54BC52-5A76-7BB4-BC29-9F63D68DA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4698" y="3340839"/>
            <a:ext cx="572628" cy="47899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2094B23-4630-F5FB-4575-B43BF218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234" y="5810931"/>
            <a:ext cx="572628" cy="47899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6679B76B-FED7-0385-A737-E0F51847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3267" y="5852642"/>
            <a:ext cx="572628" cy="47899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CA356D6-F346-1AE6-005D-0C215126D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1965" y="831220"/>
            <a:ext cx="572628" cy="4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9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3178-FB77-EBE3-3F35-29D81D17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Индексация</a:t>
            </a:r>
            <a:endParaRPr lang="en-RU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3381873-D871-1D22-E00A-2B646BCD2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066109"/>
              </p:ext>
            </p:extLst>
          </p:nvPr>
        </p:nvGraphicFramePr>
        <p:xfrm>
          <a:off x="4057953" y="4156075"/>
          <a:ext cx="7620000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7549">
                  <a:extLst>
                    <a:ext uri="{9D8B030D-6E8A-4147-A177-3AD203B41FA5}">
                      <a16:colId xmlns:a16="http://schemas.microsoft.com/office/drawing/2014/main" val="2878537406"/>
                    </a:ext>
                  </a:extLst>
                </a:gridCol>
                <a:gridCol w="1442451">
                  <a:extLst>
                    <a:ext uri="{9D8B030D-6E8A-4147-A177-3AD203B41FA5}">
                      <a16:colId xmlns:a16="http://schemas.microsoft.com/office/drawing/2014/main" val="1472102106"/>
                    </a:ext>
                  </a:extLst>
                </a:gridCol>
                <a:gridCol w="1388297">
                  <a:extLst>
                    <a:ext uri="{9D8B030D-6E8A-4147-A177-3AD203B41FA5}">
                      <a16:colId xmlns:a16="http://schemas.microsoft.com/office/drawing/2014/main" val="49604199"/>
                    </a:ext>
                  </a:extLst>
                </a:gridCol>
                <a:gridCol w="1151703">
                  <a:extLst>
                    <a:ext uri="{9D8B030D-6E8A-4147-A177-3AD203B41FA5}">
                      <a16:colId xmlns:a16="http://schemas.microsoft.com/office/drawing/2014/main" val="9810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829179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048450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prod_id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</a:t>
                      </a:r>
                    </a:p>
                    <a:p>
                      <a:r>
                        <a:rPr lang="en-RU" dirty="0"/>
                        <a:t>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headphone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sneaker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Levi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baseball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Slugger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871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5F8808-0E77-4715-38BF-CB4FD00796E5}"/>
              </a:ext>
            </a:extLst>
          </p:cNvPr>
          <p:cNvSpPr txBox="1"/>
          <p:nvPr/>
        </p:nvSpPr>
        <p:spPr>
          <a:xfrm>
            <a:off x="6464851" y="1980704"/>
            <a:ext cx="3790974" cy="923330"/>
          </a:xfrm>
          <a:prstGeom prst="rect">
            <a:avLst/>
          </a:prstGeom>
          <a:noFill/>
          <a:ln>
            <a:solidFill>
              <a:srgbClr val="004FFF"/>
            </a:solidFill>
          </a:ln>
        </p:spPr>
        <p:txBody>
          <a:bodyPr wrap="none" rtlCol="0">
            <a:spAutoFit/>
          </a:bodyPr>
          <a:lstStyle/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SELECT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COUNT(*)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FROM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product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WHERE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category = ‘electronics’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14488-C8CD-3A34-4C2F-6CAE62BE10D1}"/>
              </a:ext>
            </a:extLst>
          </p:cNvPr>
          <p:cNvSpPr txBox="1"/>
          <p:nvPr/>
        </p:nvSpPr>
        <p:spPr>
          <a:xfrm>
            <a:off x="300038" y="1638552"/>
            <a:ext cx="34689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CREATE INDEX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[index_name]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ON 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[table] ([column_name]);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4BD0C-7BBD-8E0D-7898-A6783B277C8B}"/>
              </a:ext>
            </a:extLst>
          </p:cNvPr>
          <p:cNvSpPr txBox="1"/>
          <p:nvPr/>
        </p:nvSpPr>
        <p:spPr>
          <a:xfrm>
            <a:off x="300037" y="3105834"/>
            <a:ext cx="45929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CREATE INDEX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product_category_index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ON 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product(category);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B417C-9559-1D9D-8BBA-1E89C750CD7B}"/>
              </a:ext>
            </a:extLst>
          </p:cNvPr>
          <p:cNvSpPr txBox="1"/>
          <p:nvPr/>
        </p:nvSpPr>
        <p:spPr>
          <a:xfrm>
            <a:off x="300037" y="118028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Syntax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D9D60-B13B-07C7-8CC7-CFC46B666E9A}"/>
              </a:ext>
            </a:extLst>
          </p:cNvPr>
          <p:cNvSpPr txBox="1"/>
          <p:nvPr/>
        </p:nvSpPr>
        <p:spPr>
          <a:xfrm>
            <a:off x="300037" y="2663013"/>
            <a:ext cx="86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Query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734C77C1-BBC9-E65B-D069-509A2EE7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12449"/>
              </p:ext>
            </p:extLst>
          </p:nvPr>
        </p:nvGraphicFramePr>
        <p:xfrm>
          <a:off x="222655" y="4950073"/>
          <a:ext cx="3396033" cy="918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011">
                  <a:extLst>
                    <a:ext uri="{9D8B030D-6E8A-4147-A177-3AD203B41FA5}">
                      <a16:colId xmlns:a16="http://schemas.microsoft.com/office/drawing/2014/main" val="1239003859"/>
                    </a:ext>
                  </a:extLst>
                </a:gridCol>
                <a:gridCol w="1132011">
                  <a:extLst>
                    <a:ext uri="{9D8B030D-6E8A-4147-A177-3AD203B41FA5}">
                      <a16:colId xmlns:a16="http://schemas.microsoft.com/office/drawing/2014/main" val="367472314"/>
                    </a:ext>
                  </a:extLst>
                </a:gridCol>
                <a:gridCol w="1132011">
                  <a:extLst>
                    <a:ext uri="{9D8B030D-6E8A-4147-A177-3AD203B41FA5}">
                      <a16:colId xmlns:a16="http://schemas.microsoft.com/office/drawing/2014/main" val="2827142515"/>
                    </a:ext>
                  </a:extLst>
                </a:gridCol>
              </a:tblGrid>
              <a:tr h="459443"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004FFF"/>
                          </a:solidFill>
                        </a:rPr>
                        <a:t>WITHOUT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004FFF"/>
                          </a:solidFill>
                        </a:rPr>
                        <a:t>WITH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91138"/>
                  </a:ext>
                </a:extLst>
              </a:tr>
              <a:tr h="459443">
                <a:tc>
                  <a:txBody>
                    <a:bodyPr/>
                    <a:lstStyle/>
                    <a:p>
                      <a:r>
                        <a:rPr lang="en-RU" dirty="0"/>
                        <a:t>4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400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09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37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7E35-3851-3545-473E-FDF5A871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  <a:endParaRPr lang="en-R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D63BA3-8745-1D30-599A-DA0CA82A2193}"/>
              </a:ext>
            </a:extLst>
          </p:cNvPr>
          <p:cNvGrpSpPr/>
          <p:nvPr/>
        </p:nvGrpSpPr>
        <p:grpSpPr>
          <a:xfrm>
            <a:off x="4222524" y="431426"/>
            <a:ext cx="6159967" cy="6159967"/>
            <a:chOff x="6731021" y="1628800"/>
            <a:chExt cx="646044" cy="64604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43667A9-E7F6-702D-10E4-081FE3489733}"/>
                </a:ext>
              </a:extLst>
            </p:cNvPr>
            <p:cNvSpPr/>
            <p:nvPr/>
          </p:nvSpPr>
          <p:spPr>
            <a:xfrm>
              <a:off x="6731021" y="1628800"/>
              <a:ext cx="646044" cy="646044"/>
            </a:xfrm>
            <a:prstGeom prst="ellipse">
              <a:avLst/>
            </a:prstGeom>
            <a:solidFill>
              <a:schemeClr val="bg1">
                <a:lumMod val="90000"/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en-RU" sz="12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0C9EB0-BF92-6581-8A65-8C12E6F94A95}"/>
                </a:ext>
              </a:extLst>
            </p:cNvPr>
            <p:cNvSpPr/>
            <p:nvPr/>
          </p:nvSpPr>
          <p:spPr>
            <a:xfrm>
              <a:off x="6807221" y="1705000"/>
              <a:ext cx="493644" cy="493644"/>
            </a:xfrm>
            <a:prstGeom prst="ellipse">
              <a:avLst/>
            </a:prstGeom>
            <a:solidFill>
              <a:schemeClr val="bg2"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algn="ctr"/>
              <a:endParaRPr lang="en-US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Shard #1 =&gt; </a:t>
              </a:r>
              <a:r>
                <a:rPr lang="en-US" sz="2000" dirty="0" err="1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Vnode</a:t>
              </a:r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 #1, #5 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Shard #2 =&gt; </a:t>
              </a:r>
              <a:r>
                <a:rPr lang="en-US" sz="2000" dirty="0" err="1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Vnode</a:t>
              </a:r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 #2, #4 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Shard #3 =&gt; </a:t>
              </a:r>
              <a:r>
                <a:rPr lang="en-US" sz="2000" dirty="0" err="1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Vnode</a:t>
              </a:r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 #3, #6 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F06117C-8C70-C75E-57CC-301AB961DD82}"/>
              </a:ext>
            </a:extLst>
          </p:cNvPr>
          <p:cNvSpPr/>
          <p:nvPr/>
        </p:nvSpPr>
        <p:spPr>
          <a:xfrm>
            <a:off x="4814854" y="1423774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9BBF9B-26DC-D9D2-2217-AFCD684BCB83}"/>
              </a:ext>
            </a:extLst>
          </p:cNvPr>
          <p:cNvSpPr/>
          <p:nvPr/>
        </p:nvSpPr>
        <p:spPr>
          <a:xfrm>
            <a:off x="9105269" y="1423773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A13D8-DBD3-E05B-E17A-C23ABA938DF3}"/>
              </a:ext>
            </a:extLst>
          </p:cNvPr>
          <p:cNvSpPr/>
          <p:nvPr/>
        </p:nvSpPr>
        <p:spPr>
          <a:xfrm>
            <a:off x="9105269" y="4749332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CD79AA-ADB4-326D-530F-628FC1F64E41}"/>
              </a:ext>
            </a:extLst>
          </p:cNvPr>
          <p:cNvSpPr/>
          <p:nvPr/>
        </p:nvSpPr>
        <p:spPr>
          <a:xfrm>
            <a:off x="4814854" y="4749333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E8017A-A93B-EBFC-9E15-1BE3B7D18064}"/>
              </a:ext>
            </a:extLst>
          </p:cNvPr>
          <p:cNvSpPr/>
          <p:nvPr/>
        </p:nvSpPr>
        <p:spPr>
          <a:xfrm>
            <a:off x="6960060" y="386216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25F0D8-D787-5ECB-09D5-AB8E31425485}"/>
              </a:ext>
            </a:extLst>
          </p:cNvPr>
          <p:cNvSpPr/>
          <p:nvPr/>
        </p:nvSpPr>
        <p:spPr>
          <a:xfrm>
            <a:off x="6960060" y="5768072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17FECA-DE86-1BD4-C795-B4C77C7A4D4E}"/>
              </a:ext>
            </a:extLst>
          </p:cNvPr>
          <p:cNvSpPr/>
          <p:nvPr/>
        </p:nvSpPr>
        <p:spPr>
          <a:xfrm>
            <a:off x="1236270" y="2477032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7FA06-63CA-068B-DB0B-F9991F57F94A}"/>
              </a:ext>
            </a:extLst>
          </p:cNvPr>
          <p:cNvSpPr txBox="1"/>
          <p:nvPr/>
        </p:nvSpPr>
        <p:spPr>
          <a:xfrm>
            <a:off x="1040363" y="3511410"/>
            <a:ext cx="10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Vnode #1</a:t>
            </a:r>
          </a:p>
        </p:txBody>
      </p:sp>
    </p:spTree>
    <p:extLst>
      <p:ext uri="{BB962C8B-B14F-4D97-AF65-F5344CB8AC3E}">
        <p14:creationId xmlns:p14="http://schemas.microsoft.com/office/powerpoint/2010/main" val="2303858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7E35-3851-3545-473E-FDF5A871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  <a:endParaRPr lang="en-R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D63BA3-8745-1D30-599A-DA0CA82A2193}"/>
              </a:ext>
            </a:extLst>
          </p:cNvPr>
          <p:cNvGrpSpPr/>
          <p:nvPr/>
        </p:nvGrpSpPr>
        <p:grpSpPr>
          <a:xfrm>
            <a:off x="4222524" y="349016"/>
            <a:ext cx="6159967" cy="6159967"/>
            <a:chOff x="6731021" y="1628800"/>
            <a:chExt cx="646044" cy="64604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43667A9-E7F6-702D-10E4-081FE3489733}"/>
                </a:ext>
              </a:extLst>
            </p:cNvPr>
            <p:cNvSpPr/>
            <p:nvPr/>
          </p:nvSpPr>
          <p:spPr>
            <a:xfrm>
              <a:off x="6731021" y="1628800"/>
              <a:ext cx="646044" cy="646044"/>
            </a:xfrm>
            <a:prstGeom prst="ellipse">
              <a:avLst/>
            </a:prstGeom>
            <a:solidFill>
              <a:schemeClr val="bg1">
                <a:lumMod val="90000"/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en-RU" sz="12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0C9EB0-BF92-6581-8A65-8C12E6F94A95}"/>
                </a:ext>
              </a:extLst>
            </p:cNvPr>
            <p:cNvSpPr/>
            <p:nvPr/>
          </p:nvSpPr>
          <p:spPr>
            <a:xfrm>
              <a:off x="6807221" y="1705000"/>
              <a:ext cx="493644" cy="493644"/>
            </a:xfrm>
            <a:prstGeom prst="ellipse">
              <a:avLst/>
            </a:prstGeom>
            <a:solidFill>
              <a:schemeClr val="bg2"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algn="ctr"/>
              <a:endParaRPr lang="en-US" sz="2000" dirty="0">
                <a:solidFill>
                  <a:srgbClr val="43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Shard #1 =&gt; </a:t>
              </a:r>
              <a:r>
                <a:rPr lang="en-US" sz="2000" dirty="0" err="1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Vnode</a:t>
              </a:r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 #1, #5 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Shard #2 =&gt; </a:t>
              </a:r>
              <a:r>
                <a:rPr lang="en-US" sz="2000" dirty="0" err="1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Vnode</a:t>
              </a:r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 #2, #4 </a:t>
              </a:r>
            </a:p>
            <a:p>
              <a:pPr algn="ctr"/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Shard #3 =&gt; </a:t>
              </a:r>
              <a:r>
                <a:rPr lang="en-US" sz="2000" dirty="0" err="1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Vnode</a:t>
              </a:r>
              <a:r>
                <a:rPr lang="en-US" sz="2000" dirty="0">
                  <a:solidFill>
                    <a:srgbClr val="43546A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 #3, #6 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F06117C-8C70-C75E-57CC-301AB961DD82}"/>
              </a:ext>
            </a:extLst>
          </p:cNvPr>
          <p:cNvSpPr/>
          <p:nvPr/>
        </p:nvSpPr>
        <p:spPr>
          <a:xfrm>
            <a:off x="4814854" y="1423774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9BBF9B-26DC-D9D2-2217-AFCD684BCB83}"/>
              </a:ext>
            </a:extLst>
          </p:cNvPr>
          <p:cNvSpPr/>
          <p:nvPr/>
        </p:nvSpPr>
        <p:spPr>
          <a:xfrm>
            <a:off x="9105269" y="1423773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A13D8-DBD3-E05B-E17A-C23ABA938DF3}"/>
              </a:ext>
            </a:extLst>
          </p:cNvPr>
          <p:cNvSpPr/>
          <p:nvPr/>
        </p:nvSpPr>
        <p:spPr>
          <a:xfrm>
            <a:off x="9105269" y="4749332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CD79AA-ADB4-326D-530F-628FC1F64E41}"/>
              </a:ext>
            </a:extLst>
          </p:cNvPr>
          <p:cNvSpPr/>
          <p:nvPr/>
        </p:nvSpPr>
        <p:spPr>
          <a:xfrm>
            <a:off x="4814854" y="4749333"/>
            <a:ext cx="684893" cy="6848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E8017A-A93B-EBFC-9E15-1BE3B7D18064}"/>
              </a:ext>
            </a:extLst>
          </p:cNvPr>
          <p:cNvSpPr/>
          <p:nvPr/>
        </p:nvSpPr>
        <p:spPr>
          <a:xfrm>
            <a:off x="6960060" y="386216"/>
            <a:ext cx="684893" cy="6848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25F0D8-D787-5ECB-09D5-AB8E31425485}"/>
              </a:ext>
            </a:extLst>
          </p:cNvPr>
          <p:cNvSpPr/>
          <p:nvPr/>
        </p:nvSpPr>
        <p:spPr>
          <a:xfrm>
            <a:off x="6960060" y="5768072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17FECA-DE86-1BD4-C795-B4C77C7A4D4E}"/>
              </a:ext>
            </a:extLst>
          </p:cNvPr>
          <p:cNvSpPr/>
          <p:nvPr/>
        </p:nvSpPr>
        <p:spPr>
          <a:xfrm>
            <a:off x="1236270" y="2477032"/>
            <a:ext cx="684893" cy="684893"/>
          </a:xfrm>
          <a:prstGeom prst="ellipse">
            <a:avLst/>
          </a:prstGeom>
          <a:solidFill>
            <a:srgbClr val="AAC0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RU" sz="2000" dirty="0">
                <a:solidFill>
                  <a:srgbClr val="44546A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7FA06-63CA-068B-DB0B-F9991F57F94A}"/>
              </a:ext>
            </a:extLst>
          </p:cNvPr>
          <p:cNvSpPr txBox="1"/>
          <p:nvPr/>
        </p:nvSpPr>
        <p:spPr>
          <a:xfrm>
            <a:off x="1040363" y="3511410"/>
            <a:ext cx="10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Vnode #1</a:t>
            </a:r>
          </a:p>
        </p:txBody>
      </p:sp>
    </p:spTree>
    <p:extLst>
      <p:ext uri="{BB962C8B-B14F-4D97-AF65-F5344CB8AC3E}">
        <p14:creationId xmlns:p14="http://schemas.microsoft.com/office/powerpoint/2010/main" val="264312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F9F6-04F9-8CF4-C4D2-287A70A3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RANDEZ-VOUS HASHING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AD8421-3BF6-9A3D-5FCD-4E0B8168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1912669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1E62B6-5DDB-0358-D260-6431D548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1912668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640FFF8-E8F0-6E54-C754-ADBFA69BC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15" y="1912667"/>
            <a:ext cx="1080120" cy="90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BC26A-8307-731E-3800-D235C9D743CF}"/>
              </a:ext>
            </a:extLst>
          </p:cNvPr>
          <p:cNvSpPr txBox="1"/>
          <p:nvPr/>
        </p:nvSpPr>
        <p:spPr>
          <a:xfrm>
            <a:off x="41211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1B330-292B-F1DB-0F90-DDAA5D0B11F0}"/>
              </a:ext>
            </a:extLst>
          </p:cNvPr>
          <p:cNvSpPr txBox="1"/>
          <p:nvPr/>
        </p:nvSpPr>
        <p:spPr>
          <a:xfrm>
            <a:off x="1852080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D6EF3-64CE-C290-7314-1018123DB115}"/>
              </a:ext>
            </a:extLst>
          </p:cNvPr>
          <p:cNvSpPr txBox="1"/>
          <p:nvPr/>
        </p:nvSpPr>
        <p:spPr>
          <a:xfrm>
            <a:off x="336293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7BC2914-4E88-DC2B-AB53-E82BFC01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4808269"/>
            <a:ext cx="1080120" cy="90351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3148065-1ECC-8F34-217C-A2260ACC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4808268"/>
            <a:ext cx="1080120" cy="90351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EAF9BE7-2B6A-BC3C-9FB9-6BAABAC46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415" y="4808267"/>
            <a:ext cx="1080120" cy="9035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CA6FDD-A945-B1EA-F4E9-B41CF09C3E9D}"/>
              </a:ext>
            </a:extLst>
          </p:cNvPr>
          <p:cNvSpPr txBox="1"/>
          <p:nvPr/>
        </p:nvSpPr>
        <p:spPr>
          <a:xfrm>
            <a:off x="412119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E2EAB-3FA3-0A36-CFFA-0D345FF92099}"/>
              </a:ext>
            </a:extLst>
          </p:cNvPr>
          <p:cNvSpPr txBox="1"/>
          <p:nvPr/>
        </p:nvSpPr>
        <p:spPr>
          <a:xfrm>
            <a:off x="1852080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EAA2DD2-80BB-7EEF-631A-5B199C8CF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1912668"/>
            <a:ext cx="1080120" cy="90351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C2107C4-90D9-DB0E-23B2-A36F6411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1912667"/>
            <a:ext cx="1080120" cy="9035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E8D3957-8C6E-BB9E-6DD0-71CB46CD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61" y="1912666"/>
            <a:ext cx="1080120" cy="9035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A32443-C8BA-4407-6C17-F6ACB7712952}"/>
              </a:ext>
            </a:extLst>
          </p:cNvPr>
          <p:cNvSpPr txBox="1"/>
          <p:nvPr/>
        </p:nvSpPr>
        <p:spPr>
          <a:xfrm>
            <a:off x="778546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4CCCE8-BD18-633A-098D-93215A1977B7}"/>
              </a:ext>
            </a:extLst>
          </p:cNvPr>
          <p:cNvSpPr txBox="1"/>
          <p:nvPr/>
        </p:nvSpPr>
        <p:spPr>
          <a:xfrm>
            <a:off x="9225426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2970D3-DDE8-8F9A-C6B8-E4E41FB2C8A4}"/>
              </a:ext>
            </a:extLst>
          </p:cNvPr>
          <p:cNvSpPr txBox="1"/>
          <p:nvPr/>
        </p:nvSpPr>
        <p:spPr>
          <a:xfrm>
            <a:off x="1073628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4B167D0-43D3-2027-4A74-6BC0D86A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4808269"/>
            <a:ext cx="1080120" cy="90351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908E5C7-EE18-EFF4-93BA-B223DE81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4808268"/>
            <a:ext cx="1080120" cy="90351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A91CD74-AF7D-6931-3D77-26D91345B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9761" y="4808267"/>
            <a:ext cx="1080120" cy="9035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B539C36-18CB-D525-1A14-2DD797D45BF3}"/>
              </a:ext>
            </a:extLst>
          </p:cNvPr>
          <p:cNvSpPr txBox="1"/>
          <p:nvPr/>
        </p:nvSpPr>
        <p:spPr>
          <a:xfrm>
            <a:off x="7785465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D35AB-6A65-60BC-2A4F-C0AAFFF6AE03}"/>
              </a:ext>
            </a:extLst>
          </p:cNvPr>
          <p:cNvSpPr txBox="1"/>
          <p:nvPr/>
        </p:nvSpPr>
        <p:spPr>
          <a:xfrm>
            <a:off x="9225426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EBDF83-D7BF-0BE8-32AE-827C7CED4526}"/>
              </a:ext>
            </a:extLst>
          </p:cNvPr>
          <p:cNvSpPr txBox="1"/>
          <p:nvPr/>
        </p:nvSpPr>
        <p:spPr>
          <a:xfrm>
            <a:off x="4247096" y="3226212"/>
            <a:ext cx="36978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(123, 1) = hash(123, 1) = 345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(123, 2) = hash(123, 2) = 456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(123, 3) = hash(123, 3) = 121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5D777-6D34-4367-A7A8-ABAD722D73FD}"/>
              </a:ext>
            </a:extLst>
          </p:cNvPr>
          <p:cNvSpPr txBox="1"/>
          <p:nvPr/>
        </p:nvSpPr>
        <p:spPr>
          <a:xfrm>
            <a:off x="2067875" y="1512556"/>
            <a:ext cx="57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580378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F9F6-04F9-8CF4-C4D2-287A70A3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RANDEZ-VOUS HASHING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AD8421-3BF6-9A3D-5FCD-4E0B8168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1912669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1E62B6-5DDB-0358-D260-6431D548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1912668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640FFF8-E8F0-6E54-C754-ADBFA69BC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15" y="1912667"/>
            <a:ext cx="1080120" cy="90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BC26A-8307-731E-3800-D235C9D743CF}"/>
              </a:ext>
            </a:extLst>
          </p:cNvPr>
          <p:cNvSpPr txBox="1"/>
          <p:nvPr/>
        </p:nvSpPr>
        <p:spPr>
          <a:xfrm>
            <a:off x="41211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1B330-292B-F1DB-0F90-DDAA5D0B11F0}"/>
              </a:ext>
            </a:extLst>
          </p:cNvPr>
          <p:cNvSpPr txBox="1"/>
          <p:nvPr/>
        </p:nvSpPr>
        <p:spPr>
          <a:xfrm>
            <a:off x="1852080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D6EF3-64CE-C290-7314-1018123DB115}"/>
              </a:ext>
            </a:extLst>
          </p:cNvPr>
          <p:cNvSpPr txBox="1"/>
          <p:nvPr/>
        </p:nvSpPr>
        <p:spPr>
          <a:xfrm>
            <a:off x="336293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7BC2914-4E88-DC2B-AB53-E82BFC01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4808269"/>
            <a:ext cx="1080120" cy="90351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3148065-1ECC-8F34-217C-A2260ACC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4808268"/>
            <a:ext cx="1080120" cy="90351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EAF9BE7-2B6A-BC3C-9FB9-6BAABAC46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415" y="4808267"/>
            <a:ext cx="1080120" cy="9035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CA6FDD-A945-B1EA-F4E9-B41CF09C3E9D}"/>
              </a:ext>
            </a:extLst>
          </p:cNvPr>
          <p:cNvSpPr txBox="1"/>
          <p:nvPr/>
        </p:nvSpPr>
        <p:spPr>
          <a:xfrm>
            <a:off x="412119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E2EAB-3FA3-0A36-CFFA-0D345FF92099}"/>
              </a:ext>
            </a:extLst>
          </p:cNvPr>
          <p:cNvSpPr txBox="1"/>
          <p:nvPr/>
        </p:nvSpPr>
        <p:spPr>
          <a:xfrm>
            <a:off x="1852080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EAA2DD2-80BB-7EEF-631A-5B199C8CF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1912668"/>
            <a:ext cx="1080120" cy="90351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C2107C4-90D9-DB0E-23B2-A36F6411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1912667"/>
            <a:ext cx="1080120" cy="9035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E8D3957-8C6E-BB9E-6DD0-71CB46CD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61" y="1912666"/>
            <a:ext cx="1080120" cy="9035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A32443-C8BA-4407-6C17-F6ACB7712952}"/>
              </a:ext>
            </a:extLst>
          </p:cNvPr>
          <p:cNvSpPr txBox="1"/>
          <p:nvPr/>
        </p:nvSpPr>
        <p:spPr>
          <a:xfrm>
            <a:off x="778546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4CCCE8-BD18-633A-098D-93215A1977B7}"/>
              </a:ext>
            </a:extLst>
          </p:cNvPr>
          <p:cNvSpPr txBox="1"/>
          <p:nvPr/>
        </p:nvSpPr>
        <p:spPr>
          <a:xfrm>
            <a:off x="9225426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2970D3-DDE8-8F9A-C6B8-E4E41FB2C8A4}"/>
              </a:ext>
            </a:extLst>
          </p:cNvPr>
          <p:cNvSpPr txBox="1"/>
          <p:nvPr/>
        </p:nvSpPr>
        <p:spPr>
          <a:xfrm>
            <a:off x="1073628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4B167D0-43D3-2027-4A74-6BC0D86A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4808269"/>
            <a:ext cx="1080120" cy="90351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908E5C7-EE18-EFF4-93BA-B223DE81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4808268"/>
            <a:ext cx="1080120" cy="90351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A91CD74-AF7D-6931-3D77-26D91345B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9761" y="4808267"/>
            <a:ext cx="1080120" cy="9035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B539C36-18CB-D525-1A14-2DD797D45BF3}"/>
              </a:ext>
            </a:extLst>
          </p:cNvPr>
          <p:cNvSpPr txBox="1"/>
          <p:nvPr/>
        </p:nvSpPr>
        <p:spPr>
          <a:xfrm>
            <a:off x="7785465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D35AB-6A65-60BC-2A4F-C0AAFFF6AE03}"/>
              </a:ext>
            </a:extLst>
          </p:cNvPr>
          <p:cNvSpPr txBox="1"/>
          <p:nvPr/>
        </p:nvSpPr>
        <p:spPr>
          <a:xfrm>
            <a:off x="9225426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EBDF83-D7BF-0BE8-32AE-827C7CED4526}"/>
              </a:ext>
            </a:extLst>
          </p:cNvPr>
          <p:cNvSpPr txBox="1"/>
          <p:nvPr/>
        </p:nvSpPr>
        <p:spPr>
          <a:xfrm>
            <a:off x="4247096" y="3226212"/>
            <a:ext cx="38148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(242, 1) = hash(242, 1) = 233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(242, 2) = hash(242, 2) = 124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(242, 3) = hash(242, 3) =</a:t>
            </a:r>
            <a:r>
              <a:rPr lang="ru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 434</a:t>
            </a:r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75DF6D-21AC-93AB-C064-927EA76AD247}"/>
              </a:ext>
            </a:extLst>
          </p:cNvPr>
          <p:cNvSpPr txBox="1"/>
          <p:nvPr/>
        </p:nvSpPr>
        <p:spPr>
          <a:xfrm>
            <a:off x="9441221" y="1455190"/>
            <a:ext cx="57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2014C1-85ED-877B-A516-5E73B29B41E4}"/>
              </a:ext>
            </a:extLst>
          </p:cNvPr>
          <p:cNvSpPr txBox="1"/>
          <p:nvPr/>
        </p:nvSpPr>
        <p:spPr>
          <a:xfrm>
            <a:off x="10926432" y="1455188"/>
            <a:ext cx="62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242</a:t>
            </a:r>
          </a:p>
        </p:txBody>
      </p:sp>
    </p:spTree>
    <p:extLst>
      <p:ext uri="{BB962C8B-B14F-4D97-AF65-F5344CB8AC3E}">
        <p14:creationId xmlns:p14="http://schemas.microsoft.com/office/powerpoint/2010/main" val="943360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F9F6-04F9-8CF4-C4D2-287A70A3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RANDEZ-VOUS HASHING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AD8421-3BF6-9A3D-5FCD-4E0B8168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1912669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1E62B6-5DDB-0358-D260-6431D548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1912668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640FFF8-E8F0-6E54-C754-ADBFA69BC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15" y="1912667"/>
            <a:ext cx="1080120" cy="90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BC26A-8307-731E-3800-D235C9D743CF}"/>
              </a:ext>
            </a:extLst>
          </p:cNvPr>
          <p:cNvSpPr txBox="1"/>
          <p:nvPr/>
        </p:nvSpPr>
        <p:spPr>
          <a:xfrm>
            <a:off x="41211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1B330-292B-F1DB-0F90-DDAA5D0B11F0}"/>
              </a:ext>
            </a:extLst>
          </p:cNvPr>
          <p:cNvSpPr txBox="1"/>
          <p:nvPr/>
        </p:nvSpPr>
        <p:spPr>
          <a:xfrm>
            <a:off x="1852080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D6EF3-64CE-C290-7314-1018123DB115}"/>
              </a:ext>
            </a:extLst>
          </p:cNvPr>
          <p:cNvSpPr txBox="1"/>
          <p:nvPr/>
        </p:nvSpPr>
        <p:spPr>
          <a:xfrm>
            <a:off x="336293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7BC2914-4E88-DC2B-AB53-E82BFC01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4808269"/>
            <a:ext cx="1080120" cy="90351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3148065-1ECC-8F34-217C-A2260ACC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4808268"/>
            <a:ext cx="1080120" cy="90351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EAF9BE7-2B6A-BC3C-9FB9-6BAABAC46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415" y="4808267"/>
            <a:ext cx="1080120" cy="9035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CA6FDD-A945-B1EA-F4E9-B41CF09C3E9D}"/>
              </a:ext>
            </a:extLst>
          </p:cNvPr>
          <p:cNvSpPr txBox="1"/>
          <p:nvPr/>
        </p:nvSpPr>
        <p:spPr>
          <a:xfrm>
            <a:off x="412119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E2EAB-3FA3-0A36-CFFA-0D345FF92099}"/>
              </a:ext>
            </a:extLst>
          </p:cNvPr>
          <p:cNvSpPr txBox="1"/>
          <p:nvPr/>
        </p:nvSpPr>
        <p:spPr>
          <a:xfrm>
            <a:off x="1852080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EAA2DD2-80BB-7EEF-631A-5B199C8CF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1912668"/>
            <a:ext cx="1080120" cy="90351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C2107C4-90D9-DB0E-23B2-A36F6411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1912667"/>
            <a:ext cx="1080120" cy="9035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E8D3957-8C6E-BB9E-6DD0-71CB46CD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61" y="1912666"/>
            <a:ext cx="1080120" cy="9035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A32443-C8BA-4407-6C17-F6ACB7712952}"/>
              </a:ext>
            </a:extLst>
          </p:cNvPr>
          <p:cNvSpPr txBox="1"/>
          <p:nvPr/>
        </p:nvSpPr>
        <p:spPr>
          <a:xfrm>
            <a:off x="778546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4CCCE8-BD18-633A-098D-93215A1977B7}"/>
              </a:ext>
            </a:extLst>
          </p:cNvPr>
          <p:cNvSpPr txBox="1"/>
          <p:nvPr/>
        </p:nvSpPr>
        <p:spPr>
          <a:xfrm>
            <a:off x="9225426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2970D3-DDE8-8F9A-C6B8-E4E41FB2C8A4}"/>
              </a:ext>
            </a:extLst>
          </p:cNvPr>
          <p:cNvSpPr txBox="1"/>
          <p:nvPr/>
        </p:nvSpPr>
        <p:spPr>
          <a:xfrm>
            <a:off x="1073628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4B167D0-43D3-2027-4A74-6BC0D86A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4808269"/>
            <a:ext cx="1080120" cy="90351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908E5C7-EE18-EFF4-93BA-B223DE81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4808268"/>
            <a:ext cx="1080120" cy="90351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A91CD74-AF7D-6931-3D77-26D91345B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9761" y="4808267"/>
            <a:ext cx="1080120" cy="9035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B539C36-18CB-D525-1A14-2DD797D45BF3}"/>
              </a:ext>
            </a:extLst>
          </p:cNvPr>
          <p:cNvSpPr txBox="1"/>
          <p:nvPr/>
        </p:nvSpPr>
        <p:spPr>
          <a:xfrm>
            <a:off x="7785465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D35AB-6A65-60BC-2A4F-C0AAFFF6AE03}"/>
              </a:ext>
            </a:extLst>
          </p:cNvPr>
          <p:cNvSpPr txBox="1"/>
          <p:nvPr/>
        </p:nvSpPr>
        <p:spPr>
          <a:xfrm>
            <a:off x="9225426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EBDF83-D7BF-0BE8-32AE-827C7CED4526}"/>
              </a:ext>
            </a:extLst>
          </p:cNvPr>
          <p:cNvSpPr txBox="1"/>
          <p:nvPr/>
        </p:nvSpPr>
        <p:spPr>
          <a:xfrm>
            <a:off x="4247096" y="3226212"/>
            <a:ext cx="36978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(123, 1) = hash(123, 1) = 345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(123, 2) = hash(123, 2) = 456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(123, 3) = hash(123, 3) = </a:t>
            </a:r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B40DE-A28B-3660-889E-526DFB311320}"/>
              </a:ext>
            </a:extLst>
          </p:cNvPr>
          <p:cNvSpPr txBox="1"/>
          <p:nvPr/>
        </p:nvSpPr>
        <p:spPr>
          <a:xfrm>
            <a:off x="2067875" y="1512556"/>
            <a:ext cx="57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7FE65-2C65-9EF0-3596-A31E2F34D118}"/>
              </a:ext>
            </a:extLst>
          </p:cNvPr>
          <p:cNvSpPr txBox="1"/>
          <p:nvPr/>
        </p:nvSpPr>
        <p:spPr>
          <a:xfrm>
            <a:off x="2067874" y="4379475"/>
            <a:ext cx="57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243390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F9F6-04F9-8CF4-C4D2-287A70A3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RANDEZ-VOUS HASHING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AD8421-3BF6-9A3D-5FCD-4E0B8168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1912669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1E62B6-5DDB-0358-D260-6431D548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1912668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640FFF8-E8F0-6E54-C754-ADBFA69BC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15" y="1912667"/>
            <a:ext cx="1080120" cy="90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BC26A-8307-731E-3800-D235C9D743CF}"/>
              </a:ext>
            </a:extLst>
          </p:cNvPr>
          <p:cNvSpPr txBox="1"/>
          <p:nvPr/>
        </p:nvSpPr>
        <p:spPr>
          <a:xfrm>
            <a:off x="41211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1B330-292B-F1DB-0F90-DDAA5D0B11F0}"/>
              </a:ext>
            </a:extLst>
          </p:cNvPr>
          <p:cNvSpPr txBox="1"/>
          <p:nvPr/>
        </p:nvSpPr>
        <p:spPr>
          <a:xfrm>
            <a:off x="1852080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D6EF3-64CE-C290-7314-1018123DB115}"/>
              </a:ext>
            </a:extLst>
          </p:cNvPr>
          <p:cNvSpPr txBox="1"/>
          <p:nvPr/>
        </p:nvSpPr>
        <p:spPr>
          <a:xfrm>
            <a:off x="3362939" y="28735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7BC2914-4E88-DC2B-AB53-E82BFC01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695" y="4808269"/>
            <a:ext cx="1080120" cy="90351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3148065-1ECC-8F34-217C-A2260ACC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5555" y="4808268"/>
            <a:ext cx="1080120" cy="90351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EAF9BE7-2B6A-BC3C-9FB9-6BAABAC46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415" y="4808267"/>
            <a:ext cx="1080120" cy="9035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CA6FDD-A945-B1EA-F4E9-B41CF09C3E9D}"/>
              </a:ext>
            </a:extLst>
          </p:cNvPr>
          <p:cNvSpPr txBox="1"/>
          <p:nvPr/>
        </p:nvSpPr>
        <p:spPr>
          <a:xfrm>
            <a:off x="412119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E2EAB-3FA3-0A36-CFFA-0D345FF92099}"/>
              </a:ext>
            </a:extLst>
          </p:cNvPr>
          <p:cNvSpPr txBox="1"/>
          <p:nvPr/>
        </p:nvSpPr>
        <p:spPr>
          <a:xfrm>
            <a:off x="1852080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EAA2DD2-80BB-7EEF-631A-5B199C8CF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1912668"/>
            <a:ext cx="1080120" cy="90351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C2107C4-90D9-DB0E-23B2-A36F6411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1912667"/>
            <a:ext cx="1080120" cy="9035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E8D3957-8C6E-BB9E-6DD0-71CB46CD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61" y="1912666"/>
            <a:ext cx="1080120" cy="9035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A32443-C8BA-4407-6C17-F6ACB7712952}"/>
              </a:ext>
            </a:extLst>
          </p:cNvPr>
          <p:cNvSpPr txBox="1"/>
          <p:nvPr/>
        </p:nvSpPr>
        <p:spPr>
          <a:xfrm>
            <a:off x="778546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4CCCE8-BD18-633A-098D-93215A1977B7}"/>
              </a:ext>
            </a:extLst>
          </p:cNvPr>
          <p:cNvSpPr txBox="1"/>
          <p:nvPr/>
        </p:nvSpPr>
        <p:spPr>
          <a:xfrm>
            <a:off x="9225426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2970D3-DDE8-8F9A-C6B8-E4E41FB2C8A4}"/>
              </a:ext>
            </a:extLst>
          </p:cNvPr>
          <p:cNvSpPr txBox="1"/>
          <p:nvPr/>
        </p:nvSpPr>
        <p:spPr>
          <a:xfrm>
            <a:off x="10736285" y="2873547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4B167D0-43D3-2027-4A74-6BC0D86A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041" y="4808269"/>
            <a:ext cx="1080120" cy="90351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908E5C7-EE18-EFF4-93BA-B223DE81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901" y="4808268"/>
            <a:ext cx="1080120" cy="90351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A91CD74-AF7D-6931-3D77-26D91345B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9761" y="4808267"/>
            <a:ext cx="1080120" cy="9035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B539C36-18CB-D525-1A14-2DD797D45BF3}"/>
              </a:ext>
            </a:extLst>
          </p:cNvPr>
          <p:cNvSpPr txBox="1"/>
          <p:nvPr/>
        </p:nvSpPr>
        <p:spPr>
          <a:xfrm>
            <a:off x="7785465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D35AB-6A65-60BC-2A4F-C0AAFFF6AE03}"/>
              </a:ext>
            </a:extLst>
          </p:cNvPr>
          <p:cNvSpPr txBox="1"/>
          <p:nvPr/>
        </p:nvSpPr>
        <p:spPr>
          <a:xfrm>
            <a:off x="9225426" y="5769148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EBDF83-D7BF-0BE8-32AE-827C7CED4526}"/>
              </a:ext>
            </a:extLst>
          </p:cNvPr>
          <p:cNvSpPr txBox="1"/>
          <p:nvPr/>
        </p:nvSpPr>
        <p:spPr>
          <a:xfrm>
            <a:off x="4129128" y="3226212"/>
            <a:ext cx="375327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(242, 1) = hash(242, 1) = 233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(242, 2) = hash(242, 2) = 124</a:t>
            </a:r>
          </a:p>
          <a:p>
            <a:endParaRPr lang="en-RU" sz="2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en-RU" sz="20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F (242, 3) = hash(242, 3) = </a:t>
            </a:r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75DF6D-21AC-93AB-C064-927EA76AD247}"/>
              </a:ext>
            </a:extLst>
          </p:cNvPr>
          <p:cNvSpPr txBox="1"/>
          <p:nvPr/>
        </p:nvSpPr>
        <p:spPr>
          <a:xfrm>
            <a:off x="9441221" y="1455190"/>
            <a:ext cx="57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2014C1-85ED-877B-A516-5E73B29B41E4}"/>
              </a:ext>
            </a:extLst>
          </p:cNvPr>
          <p:cNvSpPr txBox="1"/>
          <p:nvPr/>
        </p:nvSpPr>
        <p:spPr>
          <a:xfrm>
            <a:off x="10926432" y="1455188"/>
            <a:ext cx="62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242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AE586-9CFF-2608-F295-5D2756D6043D}"/>
              </a:ext>
            </a:extLst>
          </p:cNvPr>
          <p:cNvSpPr txBox="1"/>
          <p:nvPr/>
        </p:nvSpPr>
        <p:spPr>
          <a:xfrm>
            <a:off x="7904713" y="4408157"/>
            <a:ext cx="62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2F4CC-C2BB-01ED-A4D1-27E31F3829A4}"/>
              </a:ext>
            </a:extLst>
          </p:cNvPr>
          <p:cNvSpPr txBox="1"/>
          <p:nvPr/>
        </p:nvSpPr>
        <p:spPr>
          <a:xfrm>
            <a:off x="9428704" y="4408157"/>
            <a:ext cx="57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sz="2000" dirty="0">
                <a:solidFill>
                  <a:schemeClr val="accent3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3316413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7BAD-1238-2149-99B0-C29391BF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Buckets</a:t>
            </a:r>
            <a:endParaRPr lang="en-R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E6CD51-88C5-229A-D2E1-29A9C2FF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16" y="1003875"/>
            <a:ext cx="852773" cy="113811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00D96E-F8AC-5E84-D30F-A941D2CAA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2436" y="1003875"/>
            <a:ext cx="852773" cy="11381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278BEC-9324-F3FC-B6F7-A1BB15C6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6470" y="1003875"/>
            <a:ext cx="852773" cy="11381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D34B29-5DCC-D4DD-399A-9B764756F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0504" y="1003875"/>
            <a:ext cx="852773" cy="11381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EE7C19E-C845-376E-AA44-7FD14933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538" y="1003875"/>
            <a:ext cx="852773" cy="11381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CC53A4-ADC7-ED00-5D42-D5D472805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8572" y="1003875"/>
            <a:ext cx="852773" cy="11381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48E84E7-2403-B12A-D451-37AEEB8E3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2606" y="1003875"/>
            <a:ext cx="852773" cy="1138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516A56-E035-66C8-0EA1-F33FC28DE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6830" y="2615257"/>
            <a:ext cx="1080120" cy="90351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585E5DB-9227-9520-1E60-5882AB4C5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1862" y="2604500"/>
            <a:ext cx="1080120" cy="90351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7E6E335-098F-BB1E-8B84-84484117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16" y="3795303"/>
            <a:ext cx="852773" cy="113811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642FC73-31D3-282F-6C96-B58E2E2A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2436" y="3795303"/>
            <a:ext cx="852773" cy="113811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0171BF0-62E6-CF93-A133-88582522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6470" y="3795303"/>
            <a:ext cx="852773" cy="113811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B0A1160-C278-4872-C18C-0F3DD36FF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0504" y="3795303"/>
            <a:ext cx="852773" cy="113811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3CCBEE3-F1B2-469C-CED7-1DDE74841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538" y="3795303"/>
            <a:ext cx="852773" cy="113811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290B679-4BEB-A6CE-4B1F-8588AEE6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8572" y="3795303"/>
            <a:ext cx="852773" cy="113811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2F1997A-F68C-6BDD-0E00-9CDE9F5F5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2606" y="3795303"/>
            <a:ext cx="852773" cy="113811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FE63D74-E27A-3FBC-D3A0-76E6FF404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6830" y="5406685"/>
            <a:ext cx="1080120" cy="90351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218202F-921F-DBCC-9935-5A33E2150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8932" y="5406685"/>
            <a:ext cx="1080120" cy="903513"/>
          </a:xfrm>
          <a:prstGeom prst="rect">
            <a:avLst/>
          </a:prstGeom>
        </p:spPr>
      </p:pic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8CEB08CC-53DF-590E-B7DE-45C5BAFD297E}"/>
              </a:ext>
            </a:extLst>
          </p:cNvPr>
          <p:cNvCxnSpPr>
            <a:cxnSpLocks/>
            <a:stCxn id="14" idx="3"/>
            <a:endCxn id="12" idx="2"/>
          </p:cNvCxnSpPr>
          <p:nvPr/>
        </p:nvCxnSpPr>
        <p:spPr>
          <a:xfrm flipV="1">
            <a:off x="5406950" y="2141987"/>
            <a:ext cx="2228009" cy="925027"/>
          </a:xfrm>
          <a:prstGeom prst="bentConnector2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408BE6EA-615C-5B9B-1280-6D8AF50BB429}"/>
              </a:ext>
            </a:extLst>
          </p:cNvPr>
          <p:cNvCxnSpPr>
            <a:cxnSpLocks/>
            <a:stCxn id="14" idx="1"/>
            <a:endCxn id="8" idx="2"/>
          </p:cNvCxnSpPr>
          <p:nvPr/>
        </p:nvCxnSpPr>
        <p:spPr>
          <a:xfrm rot="10800000">
            <a:off x="2098824" y="2141988"/>
            <a:ext cx="2228007" cy="925027"/>
          </a:xfrm>
          <a:prstGeom prst="bentConnector2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6AD6DB8-400A-C4B2-3F1B-93789930B8E4}"/>
              </a:ext>
            </a:extLst>
          </p:cNvPr>
          <p:cNvCxnSpPr>
            <a:cxnSpLocks/>
            <a:stCxn id="15" idx="1"/>
            <a:endCxn id="13" idx="2"/>
          </p:cNvCxnSpPr>
          <p:nvPr/>
        </p:nvCxnSpPr>
        <p:spPr>
          <a:xfrm rot="10800000">
            <a:off x="9018994" y="2141987"/>
            <a:ext cx="182869" cy="914270"/>
          </a:xfrm>
          <a:prstGeom prst="bentConnector2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A5CB2B7B-1868-DE5E-316C-4242C72950BE}"/>
              </a:ext>
            </a:extLst>
          </p:cNvPr>
          <p:cNvCxnSpPr>
            <a:cxnSpLocks/>
            <a:stCxn id="15" idx="3"/>
            <a:endCxn id="7" idx="2"/>
          </p:cNvCxnSpPr>
          <p:nvPr/>
        </p:nvCxnSpPr>
        <p:spPr>
          <a:xfrm flipV="1">
            <a:off x="10281982" y="2141987"/>
            <a:ext cx="122921" cy="914270"/>
          </a:xfrm>
          <a:prstGeom prst="bentConnector2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2C47CC-E36B-D4BA-371E-D6021F0FD0BD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3482857" y="2141987"/>
            <a:ext cx="0" cy="92502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44FA32C-B7E0-4FDB-796B-831D76F437C1}"/>
              </a:ext>
            </a:extLst>
          </p:cNvPr>
          <p:cNvCxnSpPr>
            <a:cxnSpLocks/>
          </p:cNvCxnSpPr>
          <p:nvPr/>
        </p:nvCxnSpPr>
        <p:spPr>
          <a:xfrm flipV="1">
            <a:off x="6234766" y="2131230"/>
            <a:ext cx="0" cy="92502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C686581F-FA1D-068F-D534-3834DF86C985}"/>
              </a:ext>
            </a:extLst>
          </p:cNvPr>
          <p:cNvCxnSpPr>
            <a:cxnSpLocks/>
          </p:cNvCxnSpPr>
          <p:nvPr/>
        </p:nvCxnSpPr>
        <p:spPr>
          <a:xfrm rot="10800000">
            <a:off x="2098823" y="4953608"/>
            <a:ext cx="2228007" cy="925027"/>
          </a:xfrm>
          <a:prstGeom prst="bentConnector2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80D7AC3-5639-DF5C-F010-B640AF80A22E}"/>
              </a:ext>
            </a:extLst>
          </p:cNvPr>
          <p:cNvCxnSpPr>
            <a:cxnSpLocks/>
          </p:cNvCxnSpPr>
          <p:nvPr/>
        </p:nvCxnSpPr>
        <p:spPr>
          <a:xfrm flipV="1">
            <a:off x="3482856" y="4953607"/>
            <a:ext cx="0" cy="92502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37B0D50-B145-EEBF-DE22-ED394DF884EA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4866890" y="2152743"/>
            <a:ext cx="9339" cy="46251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356E1E7-4D36-806E-53D0-8B23A70B951B}"/>
              </a:ext>
            </a:extLst>
          </p:cNvPr>
          <p:cNvCxnSpPr>
            <a:cxnSpLocks/>
          </p:cNvCxnSpPr>
          <p:nvPr/>
        </p:nvCxnSpPr>
        <p:spPr>
          <a:xfrm flipV="1">
            <a:off x="4862220" y="4923978"/>
            <a:ext cx="9339" cy="46251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8DC89FA9-9C44-19FA-C9F1-5BB5CA70CFA9}"/>
              </a:ext>
            </a:extLst>
          </p:cNvPr>
          <p:cNvCxnSpPr>
            <a:cxnSpLocks/>
            <a:stCxn id="32" idx="3"/>
            <a:endCxn id="29" idx="2"/>
          </p:cNvCxnSpPr>
          <p:nvPr/>
        </p:nvCxnSpPr>
        <p:spPr>
          <a:xfrm flipV="1">
            <a:off x="5406950" y="4933415"/>
            <a:ext cx="843975" cy="925027"/>
          </a:xfrm>
          <a:prstGeom prst="bentConnector2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0271CC50-20D4-0C4E-733F-27DE3784D5EB}"/>
              </a:ext>
            </a:extLst>
          </p:cNvPr>
          <p:cNvCxnSpPr>
            <a:cxnSpLocks/>
            <a:stCxn id="33" idx="3"/>
            <a:endCxn id="25" idx="2"/>
          </p:cNvCxnSpPr>
          <p:nvPr/>
        </p:nvCxnSpPr>
        <p:spPr>
          <a:xfrm flipV="1">
            <a:off x="9559052" y="4933415"/>
            <a:ext cx="845851" cy="925027"/>
          </a:xfrm>
          <a:prstGeom prst="bentConnector2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6818FF1E-CAEE-20F0-1872-F409568E4DCB}"/>
              </a:ext>
            </a:extLst>
          </p:cNvPr>
          <p:cNvCxnSpPr>
            <a:cxnSpLocks/>
            <a:stCxn id="33" idx="1"/>
            <a:endCxn id="30" idx="2"/>
          </p:cNvCxnSpPr>
          <p:nvPr/>
        </p:nvCxnSpPr>
        <p:spPr>
          <a:xfrm rot="10800000">
            <a:off x="7634960" y="4933416"/>
            <a:ext cx="843973" cy="925027"/>
          </a:xfrm>
          <a:prstGeom prst="bentConnector2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DDC253-4ECE-8A00-A4D2-A9881BBBC9C4}"/>
              </a:ext>
            </a:extLst>
          </p:cNvPr>
          <p:cNvCxnSpPr>
            <a:cxnSpLocks/>
          </p:cNvCxnSpPr>
          <p:nvPr/>
        </p:nvCxnSpPr>
        <p:spPr>
          <a:xfrm flipV="1">
            <a:off x="9014323" y="4944170"/>
            <a:ext cx="9339" cy="46251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31E9501-31C7-4217-7E17-34C2144DB607}"/>
              </a:ext>
            </a:extLst>
          </p:cNvPr>
          <p:cNvSpPr txBox="1"/>
          <p:nvPr/>
        </p:nvSpPr>
        <p:spPr>
          <a:xfrm>
            <a:off x="1878249" y="13882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9CE3B3-ED2D-0FA1-3B02-DC6D27A06B81}"/>
              </a:ext>
            </a:extLst>
          </p:cNvPr>
          <p:cNvSpPr txBox="1"/>
          <p:nvPr/>
        </p:nvSpPr>
        <p:spPr>
          <a:xfrm>
            <a:off x="3262282" y="13882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1139FB1-9386-EA60-57A1-1457425E5620}"/>
              </a:ext>
            </a:extLst>
          </p:cNvPr>
          <p:cNvSpPr txBox="1"/>
          <p:nvPr/>
        </p:nvSpPr>
        <p:spPr>
          <a:xfrm>
            <a:off x="4661074" y="13882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FE547E-09E1-3A6A-CAD3-CE6B0D3B75E3}"/>
              </a:ext>
            </a:extLst>
          </p:cNvPr>
          <p:cNvSpPr txBox="1"/>
          <p:nvPr/>
        </p:nvSpPr>
        <p:spPr>
          <a:xfrm>
            <a:off x="6030350" y="13882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6C8C66C-5F33-9B93-5BAC-22667C72A871}"/>
              </a:ext>
            </a:extLst>
          </p:cNvPr>
          <p:cNvSpPr txBox="1"/>
          <p:nvPr/>
        </p:nvSpPr>
        <p:spPr>
          <a:xfrm>
            <a:off x="1878249" y="41796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1AA06C1-7A92-0E37-85C2-C59D2138CD40}"/>
              </a:ext>
            </a:extLst>
          </p:cNvPr>
          <p:cNvSpPr txBox="1"/>
          <p:nvPr/>
        </p:nvSpPr>
        <p:spPr>
          <a:xfrm>
            <a:off x="10184329" y="13914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83D608-A0DA-CEFE-D14B-AE96E05C2D8B}"/>
              </a:ext>
            </a:extLst>
          </p:cNvPr>
          <p:cNvSpPr txBox="1"/>
          <p:nvPr/>
        </p:nvSpPr>
        <p:spPr>
          <a:xfrm>
            <a:off x="8803089" y="13882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F188286-5AC0-A695-7F76-56BF4DF6E63D}"/>
              </a:ext>
            </a:extLst>
          </p:cNvPr>
          <p:cNvSpPr txBox="1"/>
          <p:nvPr/>
        </p:nvSpPr>
        <p:spPr>
          <a:xfrm>
            <a:off x="7414385" y="13882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376786-325E-5123-C9B8-9BA60F1FDBBB}"/>
              </a:ext>
            </a:extLst>
          </p:cNvPr>
          <p:cNvSpPr txBox="1"/>
          <p:nvPr/>
        </p:nvSpPr>
        <p:spPr>
          <a:xfrm>
            <a:off x="3262282" y="41796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479B44-A2D7-BECD-0952-3807C2F15268}"/>
              </a:ext>
            </a:extLst>
          </p:cNvPr>
          <p:cNvSpPr txBox="1"/>
          <p:nvPr/>
        </p:nvSpPr>
        <p:spPr>
          <a:xfrm>
            <a:off x="4641647" y="4174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FBCD30-FCC7-23EF-C896-33C59B1DDAC3}"/>
              </a:ext>
            </a:extLst>
          </p:cNvPr>
          <p:cNvSpPr txBox="1"/>
          <p:nvPr/>
        </p:nvSpPr>
        <p:spPr>
          <a:xfrm>
            <a:off x="6014193" y="4174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F142F1-5B9E-6854-07CA-2CD260E56683}"/>
              </a:ext>
            </a:extLst>
          </p:cNvPr>
          <p:cNvSpPr txBox="1"/>
          <p:nvPr/>
        </p:nvSpPr>
        <p:spPr>
          <a:xfrm>
            <a:off x="7411481" y="4174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3D01B2-FAA0-356F-67D6-5D1CE0620E2E}"/>
              </a:ext>
            </a:extLst>
          </p:cNvPr>
          <p:cNvSpPr txBox="1"/>
          <p:nvPr/>
        </p:nvSpPr>
        <p:spPr>
          <a:xfrm>
            <a:off x="8797020" y="4174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934C722-856D-5655-0D60-9A6EA9636389}"/>
              </a:ext>
            </a:extLst>
          </p:cNvPr>
          <p:cNvSpPr txBox="1"/>
          <p:nvPr/>
        </p:nvSpPr>
        <p:spPr>
          <a:xfrm>
            <a:off x="10182453" y="4174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VB</a:t>
            </a:r>
          </a:p>
        </p:txBody>
      </p:sp>
    </p:spTree>
    <p:extLst>
      <p:ext uri="{BB962C8B-B14F-4D97-AF65-F5344CB8AC3E}">
        <p14:creationId xmlns:p14="http://schemas.microsoft.com/office/powerpoint/2010/main" val="2601288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A92A-2C90-9353-B553-58F9AEB5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  <a:endParaRPr lang="en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8DFE8-F6AB-F523-1051-D14E5264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644" y="1086082"/>
            <a:ext cx="5042711" cy="50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DD0-2BCD-BF52-1069-E9075A8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631773"/>
            <a:ext cx="11557000" cy="1846659"/>
          </a:xfrm>
        </p:spPr>
        <p:txBody>
          <a:bodyPr/>
          <a:lstStyle/>
          <a:p>
            <a:pPr algn="ctr"/>
            <a:r>
              <a:rPr lang="ru-RU" dirty="0"/>
              <a:t>ПРОБЛЕМЫ ШАРДИРОВАНИЯ</a:t>
            </a:r>
            <a:endParaRPr lang="en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7BA9E-A201-9BC9-F20A-F08AB06E9B50}"/>
              </a:ext>
            </a:extLst>
          </p:cNvPr>
          <p:cNvSpPr txBox="1"/>
          <p:nvPr/>
        </p:nvSpPr>
        <p:spPr>
          <a:xfrm>
            <a:off x="4545126" y="4367719"/>
            <a:ext cx="310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Почему не всегда и не везде?</a:t>
            </a:r>
            <a:endParaRPr lang="en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3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FB84-9E8D-48FB-F04E-906AC85F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</a:t>
            </a:r>
            <a:r>
              <a:rPr lang="ru-RU" dirty="0" err="1"/>
              <a:t>шардирования</a:t>
            </a:r>
            <a:endParaRPr lang="en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47EA98-53F4-1E67-BAA3-38540C20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269" y="1650023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368B950-47E5-8DD3-AE80-8790F727A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5940" y="1650024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3A9A946-D738-4609-F2AC-A5EBD9F5F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611" y="1650023"/>
            <a:ext cx="1080120" cy="90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C3DA9-8ABB-984E-634B-451DB494E1C2}"/>
              </a:ext>
            </a:extLst>
          </p:cNvPr>
          <p:cNvSpPr txBox="1"/>
          <p:nvPr/>
        </p:nvSpPr>
        <p:spPr>
          <a:xfrm>
            <a:off x="3466693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1F095-A765-A97D-E5AF-60AF99A592CD}"/>
              </a:ext>
            </a:extLst>
          </p:cNvPr>
          <p:cNvSpPr txBox="1"/>
          <p:nvPr/>
        </p:nvSpPr>
        <p:spPr>
          <a:xfrm>
            <a:off x="5677456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10B99-80BF-6AD8-A0BB-62E5D0BEA09E}"/>
              </a:ext>
            </a:extLst>
          </p:cNvPr>
          <p:cNvSpPr txBox="1"/>
          <p:nvPr/>
        </p:nvSpPr>
        <p:spPr>
          <a:xfrm>
            <a:off x="7888219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0C9083D2-3D0A-711A-3FAD-6CD901C0D0BF}"/>
              </a:ext>
            </a:extLst>
          </p:cNvPr>
          <p:cNvSpPr/>
          <p:nvPr/>
        </p:nvSpPr>
        <p:spPr>
          <a:xfrm>
            <a:off x="3049404" y="3977640"/>
            <a:ext cx="1841647" cy="1706129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6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SELECT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FROM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6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WHERE id = 1</a:t>
            </a:r>
            <a:endParaRPr kumimoji="0" lang="ru-RU" sz="16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EE11EC01-03F4-AB2D-8E66-9B5D48B6C15D}"/>
              </a:ext>
            </a:extLst>
          </p:cNvPr>
          <p:cNvSpPr/>
          <p:nvPr/>
        </p:nvSpPr>
        <p:spPr>
          <a:xfrm>
            <a:off x="5260167" y="3977639"/>
            <a:ext cx="1841647" cy="1706129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6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SELECT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FROM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6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WHERE id = 2</a:t>
            </a:r>
            <a:endParaRPr kumimoji="0" lang="ru-RU" sz="16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sp>
        <p:nvSpPr>
          <p:cNvPr id="12" name="Rectangle: Rounded Corners 28">
            <a:extLst>
              <a:ext uri="{FF2B5EF4-FFF2-40B4-BE49-F238E27FC236}">
                <a16:creationId xmlns:a16="http://schemas.microsoft.com/office/drawing/2014/main" id="{45AD1EB4-F69F-48D2-0E96-67A8C4D1953D}"/>
              </a:ext>
            </a:extLst>
          </p:cNvPr>
          <p:cNvSpPr/>
          <p:nvPr/>
        </p:nvSpPr>
        <p:spPr>
          <a:xfrm>
            <a:off x="7470930" y="3977638"/>
            <a:ext cx="1841647" cy="1706129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6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SELECT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FROM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6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WHERE id = 3</a:t>
            </a:r>
            <a:endParaRPr kumimoji="0" lang="ru-RU" sz="16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" panose="020B0503040504020204" pitchFamily="34" charset="0"/>
              <a:ea typeface="Quattrocento Sans"/>
              <a:cs typeface="SB Sans Display" panose="020B0503040504020204" pitchFamily="34" charset="0"/>
              <a:sym typeface="Quattrocento San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724CD9-40E5-DD93-51F7-0E0A7E24F8D5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V="1">
            <a:off x="3970228" y="2980234"/>
            <a:ext cx="1" cy="997406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C615E1-7AC5-1CDE-703F-C67BCF4E9A36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6180991" y="2980234"/>
            <a:ext cx="1" cy="997405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1FD78F-D93E-963E-44B4-FAE83C4EF6E5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>
          <a:xfrm flipV="1">
            <a:off x="8391754" y="2980234"/>
            <a:ext cx="1" cy="997404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2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3178-FB77-EBE3-3F35-29D81D17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Индексация</a:t>
            </a:r>
            <a:endParaRPr lang="en-RU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3381873-D871-1D22-E00A-2B646BCD2184}"/>
              </a:ext>
            </a:extLst>
          </p:cNvPr>
          <p:cNvGraphicFramePr>
            <a:graphicFrameLocks/>
          </p:cNvGraphicFramePr>
          <p:nvPr/>
        </p:nvGraphicFramePr>
        <p:xfrm>
          <a:off x="4057953" y="4156075"/>
          <a:ext cx="7620000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7549">
                  <a:extLst>
                    <a:ext uri="{9D8B030D-6E8A-4147-A177-3AD203B41FA5}">
                      <a16:colId xmlns:a16="http://schemas.microsoft.com/office/drawing/2014/main" val="2878537406"/>
                    </a:ext>
                  </a:extLst>
                </a:gridCol>
                <a:gridCol w="1442451">
                  <a:extLst>
                    <a:ext uri="{9D8B030D-6E8A-4147-A177-3AD203B41FA5}">
                      <a16:colId xmlns:a16="http://schemas.microsoft.com/office/drawing/2014/main" val="1472102106"/>
                    </a:ext>
                  </a:extLst>
                </a:gridCol>
                <a:gridCol w="1388297">
                  <a:extLst>
                    <a:ext uri="{9D8B030D-6E8A-4147-A177-3AD203B41FA5}">
                      <a16:colId xmlns:a16="http://schemas.microsoft.com/office/drawing/2014/main" val="49604199"/>
                    </a:ext>
                  </a:extLst>
                </a:gridCol>
                <a:gridCol w="1151703">
                  <a:extLst>
                    <a:ext uri="{9D8B030D-6E8A-4147-A177-3AD203B41FA5}">
                      <a16:colId xmlns:a16="http://schemas.microsoft.com/office/drawing/2014/main" val="9810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829179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048450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prod_id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</a:t>
                      </a:r>
                    </a:p>
                    <a:p>
                      <a:r>
                        <a:rPr lang="en-RU" dirty="0"/>
                        <a:t>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headphone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sneaker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Levi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baseball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Slugger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871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5F8808-0E77-4715-38BF-CB4FD00796E5}"/>
              </a:ext>
            </a:extLst>
          </p:cNvPr>
          <p:cNvSpPr txBox="1"/>
          <p:nvPr/>
        </p:nvSpPr>
        <p:spPr>
          <a:xfrm>
            <a:off x="266978" y="1242039"/>
            <a:ext cx="4795865" cy="1200329"/>
          </a:xfrm>
          <a:prstGeom prst="rect">
            <a:avLst/>
          </a:prstGeom>
          <a:noFill/>
          <a:ln>
            <a:solidFill>
              <a:srgbClr val="004FFF"/>
            </a:solidFill>
          </a:ln>
        </p:spPr>
        <p:txBody>
          <a:bodyPr wrap="square" rtlCol="0">
            <a:spAutoFit/>
          </a:bodyPr>
          <a:lstStyle/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SELECT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COUNT(*)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FROM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product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WHERE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category = ‘electronics’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AND </a:t>
            </a:r>
            <a:r>
              <a:rPr lang="en-RU" dirty="0">
                <a:solidFill>
                  <a:srgbClr val="43546A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prod_subcategory = ‘headphone’</a:t>
            </a:r>
            <a:endParaRPr lang="en-RU" dirty="0">
              <a:solidFill>
                <a:srgbClr val="004FFF"/>
              </a:solidFill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3AB41-5F50-5BC5-A785-0A63A3386D4C}"/>
              </a:ext>
            </a:extLst>
          </p:cNvPr>
          <p:cNvSpPr txBox="1"/>
          <p:nvPr/>
        </p:nvSpPr>
        <p:spPr>
          <a:xfrm>
            <a:off x="266979" y="2699057"/>
            <a:ext cx="4795865" cy="1200329"/>
          </a:xfrm>
          <a:prstGeom prst="rect">
            <a:avLst/>
          </a:prstGeom>
          <a:noFill/>
          <a:ln>
            <a:solidFill>
              <a:srgbClr val="004FFF"/>
            </a:solidFill>
          </a:ln>
        </p:spPr>
        <p:txBody>
          <a:bodyPr wrap="none" rtlCol="0">
            <a:spAutoFit/>
          </a:bodyPr>
          <a:lstStyle/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SELECT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COUNT(*)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FROM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product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WHERE </a:t>
            </a:r>
            <a:r>
              <a:rPr lang="en-RU" dirty="0">
                <a:solidFill>
                  <a:srgbClr val="43546A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prod_subcategory = ‘headphone’</a:t>
            </a:r>
            <a:endParaRPr lang="en-RU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AND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category = ‘electronics’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2D291-3547-E8C4-4C4D-01DEE9F3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44" y="1597533"/>
            <a:ext cx="5437676" cy="18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2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FB84-9E8D-48FB-F04E-906AC85F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</a:t>
            </a:r>
            <a:r>
              <a:rPr lang="ru-RU" dirty="0" err="1"/>
              <a:t>шардирования</a:t>
            </a:r>
            <a:endParaRPr lang="en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47EA98-53F4-1E67-BAA3-38540C20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269" y="1650023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368B950-47E5-8DD3-AE80-8790F727A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5940" y="1650024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3A9A946-D738-4609-F2AC-A5EBD9F5F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611" y="1650023"/>
            <a:ext cx="1080120" cy="90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C3DA9-8ABB-984E-634B-451DB494E1C2}"/>
              </a:ext>
            </a:extLst>
          </p:cNvPr>
          <p:cNvSpPr txBox="1"/>
          <p:nvPr/>
        </p:nvSpPr>
        <p:spPr>
          <a:xfrm>
            <a:off x="3466693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1F095-A765-A97D-E5AF-60AF99A592CD}"/>
              </a:ext>
            </a:extLst>
          </p:cNvPr>
          <p:cNvSpPr txBox="1"/>
          <p:nvPr/>
        </p:nvSpPr>
        <p:spPr>
          <a:xfrm>
            <a:off x="5677456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10B99-80BF-6AD8-A0BB-62E5D0BEA09E}"/>
              </a:ext>
            </a:extLst>
          </p:cNvPr>
          <p:cNvSpPr txBox="1"/>
          <p:nvPr/>
        </p:nvSpPr>
        <p:spPr>
          <a:xfrm>
            <a:off x="7888219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EE11EC01-03F4-AB2D-8E66-9B5D48B6C15D}"/>
              </a:ext>
            </a:extLst>
          </p:cNvPr>
          <p:cNvSpPr/>
          <p:nvPr/>
        </p:nvSpPr>
        <p:spPr>
          <a:xfrm>
            <a:off x="5260167" y="3977639"/>
            <a:ext cx="1841647" cy="1706129"/>
          </a:xfrm>
          <a:prstGeom prst="roundRect">
            <a:avLst>
              <a:gd name="adj" fmla="val 4340"/>
            </a:avLst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prstDash val="solid"/>
          </a:ln>
          <a:effectLst/>
        </p:spPr>
        <p:txBody>
          <a:bodyPr lIns="251999" tIns="251999" rIns="180000" bIns="10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lang="en-US" sz="1600" kern="0" dirty="0"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SELECT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Display" panose="020B0503040504020204" pitchFamily="34" charset="0"/>
                <a:ea typeface="Quattrocento Sans"/>
                <a:cs typeface="SB Sans Display" panose="020B0503040504020204" pitchFamily="34" charset="0"/>
                <a:sym typeface="Quattrocento Sans"/>
              </a:rPr>
              <a:t>FROM 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C615E1-7AC5-1CDE-703F-C67BCF4E9A36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6180991" y="2980234"/>
            <a:ext cx="1" cy="997405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5968D61B-E330-54DF-6502-41DA6DE1C93C}"/>
              </a:ext>
            </a:extLst>
          </p:cNvPr>
          <p:cNvCxnSpPr>
            <a:cxnSpLocks/>
            <a:stCxn id="11" idx="1"/>
            <a:endCxn id="7" idx="2"/>
          </p:cNvCxnSpPr>
          <p:nvPr/>
        </p:nvCxnSpPr>
        <p:spPr>
          <a:xfrm rot="10800000">
            <a:off x="3970229" y="2980234"/>
            <a:ext cx="1289938" cy="1850470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0CAA234-2973-B3BC-F5B9-381E1E6E71D3}"/>
              </a:ext>
            </a:extLst>
          </p:cNvPr>
          <p:cNvCxnSpPr>
            <a:cxnSpLocks/>
            <a:stCxn id="11" idx="3"/>
            <a:endCxn id="9" idx="2"/>
          </p:cNvCxnSpPr>
          <p:nvPr/>
        </p:nvCxnSpPr>
        <p:spPr>
          <a:xfrm flipV="1">
            <a:off x="7101814" y="2980234"/>
            <a:ext cx="1289941" cy="1850470"/>
          </a:xfrm>
          <a:prstGeom prst="bentConnector2">
            <a:avLst/>
          </a:prstGeom>
          <a:ln w="127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36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FB84-9E8D-48FB-F04E-906AC85F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</a:t>
            </a:r>
            <a:r>
              <a:rPr lang="ru-RU" dirty="0" err="1"/>
              <a:t>шардирования</a:t>
            </a:r>
            <a:endParaRPr lang="en-RU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47EA98-53F4-1E67-BAA3-38540C20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269" y="1650023"/>
            <a:ext cx="1080120" cy="9035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368B950-47E5-8DD3-AE80-8790F727A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5940" y="1650024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3A9A946-D738-4609-F2AC-A5EBD9F5F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611" y="1650023"/>
            <a:ext cx="1080120" cy="903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C3DA9-8ABB-984E-634B-451DB494E1C2}"/>
              </a:ext>
            </a:extLst>
          </p:cNvPr>
          <p:cNvSpPr txBox="1"/>
          <p:nvPr/>
        </p:nvSpPr>
        <p:spPr>
          <a:xfrm>
            <a:off x="3466693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1F095-A765-A97D-E5AF-60AF99A592CD}"/>
              </a:ext>
            </a:extLst>
          </p:cNvPr>
          <p:cNvSpPr txBox="1"/>
          <p:nvPr/>
        </p:nvSpPr>
        <p:spPr>
          <a:xfrm>
            <a:off x="5677456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10B99-80BF-6AD8-A0BB-62E5D0BEA09E}"/>
              </a:ext>
            </a:extLst>
          </p:cNvPr>
          <p:cNvSpPr txBox="1"/>
          <p:nvPr/>
        </p:nvSpPr>
        <p:spPr>
          <a:xfrm>
            <a:off x="7888219" y="2610902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Shard #3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8C4BD05-FAD9-1E92-0910-AC904D6B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9269" y="3429000"/>
            <a:ext cx="1054159" cy="18235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77ECA5-0D6F-58C3-F0B2-F24169108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8920" y="3429000"/>
            <a:ext cx="1054159" cy="182354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E4407F8-58E3-FBD7-05E4-8AA77696F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8571" y="3423737"/>
            <a:ext cx="1054159" cy="18235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237528-899E-8487-D097-F4D7409E2F3D}"/>
              </a:ext>
            </a:extLst>
          </p:cNvPr>
          <p:cNvSpPr txBox="1"/>
          <p:nvPr/>
        </p:nvSpPr>
        <p:spPr>
          <a:xfrm>
            <a:off x="3359269" y="5358221"/>
            <a:ext cx="11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Replica #1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E985E1-B273-385D-8115-4CB813679244}"/>
              </a:ext>
            </a:extLst>
          </p:cNvPr>
          <p:cNvSpPr txBox="1"/>
          <p:nvPr/>
        </p:nvSpPr>
        <p:spPr>
          <a:xfrm>
            <a:off x="5525746" y="5362457"/>
            <a:ext cx="11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Replica #2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2424F-AEE0-FBA6-416B-4A39059DCF96}"/>
              </a:ext>
            </a:extLst>
          </p:cNvPr>
          <p:cNvSpPr txBox="1"/>
          <p:nvPr/>
        </p:nvSpPr>
        <p:spPr>
          <a:xfrm>
            <a:off x="7735397" y="5358221"/>
            <a:ext cx="114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U" dirty="0"/>
              <a:t>Replica #3</a:t>
            </a:r>
          </a:p>
        </p:txBody>
      </p:sp>
    </p:spTree>
    <p:extLst>
      <p:ext uri="{BB962C8B-B14F-4D97-AF65-F5344CB8AC3E}">
        <p14:creationId xmlns:p14="http://schemas.microsoft.com/office/powerpoint/2010/main" val="325419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FC09-A5C1-B050-0938-F83D6C7B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</a:t>
            </a:r>
            <a:r>
              <a:rPr lang="ru-RU" dirty="0" err="1"/>
              <a:t>шардирования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4C41-C65B-4351-4409-D1D4C25FE2A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RU" sz="2000" dirty="0"/>
              <a:t>Serial: </a:t>
            </a:r>
            <a:r>
              <a:rPr lang="en-RU" sz="2000" dirty="0">
                <a:solidFill>
                  <a:srgbClr val="004FFF"/>
                </a:solidFill>
              </a:rPr>
              <a:t>5%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C13CD1-352F-F61E-097F-3E0163E7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99" y="1412776"/>
            <a:ext cx="5774563" cy="32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8B984-9000-C8D8-2675-5BE761B35163}"/>
              </a:ext>
            </a:extLst>
          </p:cNvPr>
          <p:cNvSpPr txBox="1"/>
          <p:nvPr/>
        </p:nvSpPr>
        <p:spPr>
          <a:xfrm>
            <a:off x="6458862" y="5192038"/>
            <a:ext cx="492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dirty="0">
                <a:solidFill>
                  <a:srgbClr val="004FFF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wall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 = </a:t>
            </a:r>
            <a:r>
              <a:rPr lang="en-GB" sz="1400" b="1" i="0" dirty="0">
                <a:solidFill>
                  <a:srgbClr val="333333"/>
                </a:solidFill>
                <a:effectLst/>
                <a:latin typeface="-apple-system"/>
              </a:rPr>
              <a:t>Serial + Parallel/N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, </a:t>
            </a:r>
            <a:r>
              <a:rPr lang="en-GB" sz="1400" b="0" i="0" dirty="0">
                <a:solidFill>
                  <a:srgbClr val="004FFF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speedup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 = 1 / (</a:t>
            </a:r>
            <a:r>
              <a:rPr lang="en-GB" sz="1400" b="1" i="0" dirty="0">
                <a:solidFill>
                  <a:srgbClr val="333333"/>
                </a:solidFill>
                <a:effectLst/>
                <a:latin typeface="-apple-system"/>
              </a:rPr>
              <a:t>Serial + Parallel/N)</a:t>
            </a:r>
            <a:endParaRPr lang="en-RU" sz="1400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51A8EEC1-DAAC-C775-1145-DA4E6C500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93080"/>
              </p:ext>
            </p:extLst>
          </p:nvPr>
        </p:nvGraphicFramePr>
        <p:xfrm>
          <a:off x="212929" y="2501900"/>
          <a:ext cx="4641174" cy="26901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7058">
                  <a:extLst>
                    <a:ext uri="{9D8B030D-6E8A-4147-A177-3AD203B41FA5}">
                      <a16:colId xmlns:a16="http://schemas.microsoft.com/office/drawing/2014/main" val="1430688101"/>
                    </a:ext>
                  </a:extLst>
                </a:gridCol>
                <a:gridCol w="1547058">
                  <a:extLst>
                    <a:ext uri="{9D8B030D-6E8A-4147-A177-3AD203B41FA5}">
                      <a16:colId xmlns:a16="http://schemas.microsoft.com/office/drawing/2014/main" val="1592227268"/>
                    </a:ext>
                  </a:extLst>
                </a:gridCol>
                <a:gridCol w="1547058">
                  <a:extLst>
                    <a:ext uri="{9D8B030D-6E8A-4147-A177-3AD203B41FA5}">
                      <a16:colId xmlns:a16="http://schemas.microsoft.com/office/drawing/2014/main" val="3623487723"/>
                    </a:ext>
                  </a:extLst>
                </a:gridCol>
              </a:tblGrid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b="0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b="0" dirty="0">
                          <a:solidFill>
                            <a:srgbClr val="FFC000"/>
                          </a:solidFill>
                        </a:rPr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4349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FFC000"/>
                          </a:solidFill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57781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FFC000"/>
                          </a:solidFill>
                        </a:rPr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97474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FF0000"/>
                          </a:solidFill>
                        </a:rPr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23305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FF0000"/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7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01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FC09-A5C1-B050-0938-F83D6C7B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</a:t>
            </a:r>
            <a:r>
              <a:rPr lang="ru-RU" dirty="0" err="1"/>
              <a:t>шардирования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4C41-C65B-4351-4409-D1D4C25FE2A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RU" sz="2000" dirty="0"/>
              <a:t>Serial:</a:t>
            </a:r>
            <a:r>
              <a:rPr lang="en-RU" sz="2000" dirty="0">
                <a:solidFill>
                  <a:srgbClr val="004FFF"/>
                </a:solidFill>
              </a:rPr>
              <a:t> 1%</a:t>
            </a:r>
          </a:p>
          <a:p>
            <a:endParaRPr lang="en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C13CD1-352F-F61E-097F-3E0163E7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99" y="1412776"/>
            <a:ext cx="5774563" cy="32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01316-6D1F-E3B3-9A2E-7F3A2148B428}"/>
              </a:ext>
            </a:extLst>
          </p:cNvPr>
          <p:cNvSpPr txBox="1"/>
          <p:nvPr/>
        </p:nvSpPr>
        <p:spPr>
          <a:xfrm>
            <a:off x="6458862" y="5192038"/>
            <a:ext cx="492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dirty="0">
                <a:solidFill>
                  <a:srgbClr val="004FFF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wall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 = </a:t>
            </a:r>
            <a:r>
              <a:rPr lang="en-GB" sz="1400" b="1" i="0" dirty="0">
                <a:solidFill>
                  <a:srgbClr val="333333"/>
                </a:solidFill>
                <a:effectLst/>
                <a:latin typeface="-apple-system"/>
              </a:rPr>
              <a:t>Serial + Parallel/N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, </a:t>
            </a:r>
            <a:r>
              <a:rPr lang="en-GB" sz="1400" b="0" i="0" dirty="0">
                <a:solidFill>
                  <a:srgbClr val="004FFF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speedup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 = 1 / (</a:t>
            </a:r>
            <a:r>
              <a:rPr lang="en-GB" sz="1400" b="1" i="0" dirty="0">
                <a:solidFill>
                  <a:srgbClr val="333333"/>
                </a:solidFill>
                <a:effectLst/>
                <a:latin typeface="-apple-system"/>
              </a:rPr>
              <a:t>Serial + Parallel/N)</a:t>
            </a:r>
            <a:endParaRPr lang="en-RU" sz="1400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C54C5D4-3E02-3D79-3E0F-479D235E5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77932"/>
              </p:ext>
            </p:extLst>
          </p:nvPr>
        </p:nvGraphicFramePr>
        <p:xfrm>
          <a:off x="212929" y="2501900"/>
          <a:ext cx="4641174" cy="2152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7058">
                  <a:extLst>
                    <a:ext uri="{9D8B030D-6E8A-4147-A177-3AD203B41FA5}">
                      <a16:colId xmlns:a16="http://schemas.microsoft.com/office/drawing/2014/main" val="1430688101"/>
                    </a:ext>
                  </a:extLst>
                </a:gridCol>
                <a:gridCol w="1547058">
                  <a:extLst>
                    <a:ext uri="{9D8B030D-6E8A-4147-A177-3AD203B41FA5}">
                      <a16:colId xmlns:a16="http://schemas.microsoft.com/office/drawing/2014/main" val="1592227268"/>
                    </a:ext>
                  </a:extLst>
                </a:gridCol>
                <a:gridCol w="1547058">
                  <a:extLst>
                    <a:ext uri="{9D8B030D-6E8A-4147-A177-3AD203B41FA5}">
                      <a16:colId xmlns:a16="http://schemas.microsoft.com/office/drawing/2014/main" val="3623487723"/>
                    </a:ext>
                  </a:extLst>
                </a:gridCol>
              </a:tblGrid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b="0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b="0" dirty="0">
                          <a:solidFill>
                            <a:srgbClr val="92D050"/>
                          </a:solidFill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4349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92D050"/>
                          </a:solidFill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57781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24.4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FFC000"/>
                          </a:solidFill>
                        </a:rPr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97474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FFC000"/>
                          </a:solidFill>
                        </a:rPr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2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45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FC09-A5C1-B050-0938-F83D6C7B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</a:t>
            </a:r>
            <a:r>
              <a:rPr lang="ru-RU" dirty="0" err="1"/>
              <a:t>шардирования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4C41-C65B-4351-4409-D1D4C25FE2A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RU" sz="2000" dirty="0"/>
              <a:t>Serial: </a:t>
            </a:r>
            <a:r>
              <a:rPr lang="en-RU" sz="2000" dirty="0">
                <a:solidFill>
                  <a:srgbClr val="004FFF"/>
                </a:solidFill>
              </a:rPr>
              <a:t>0.1%</a:t>
            </a:r>
          </a:p>
          <a:p>
            <a:endParaRPr lang="en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C13CD1-352F-F61E-097F-3E0163E7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99" y="1412776"/>
            <a:ext cx="5774563" cy="32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E0E5A-83F4-B5EE-6982-BCC185B3B54E}"/>
              </a:ext>
            </a:extLst>
          </p:cNvPr>
          <p:cNvSpPr txBox="1"/>
          <p:nvPr/>
        </p:nvSpPr>
        <p:spPr>
          <a:xfrm>
            <a:off x="6458862" y="5192038"/>
            <a:ext cx="492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dirty="0">
                <a:solidFill>
                  <a:srgbClr val="004FFF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wall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 = </a:t>
            </a:r>
            <a:r>
              <a:rPr lang="en-GB" sz="1400" b="1" i="0" dirty="0">
                <a:solidFill>
                  <a:srgbClr val="333333"/>
                </a:solidFill>
                <a:effectLst/>
                <a:latin typeface="-apple-system"/>
              </a:rPr>
              <a:t>Serial + Parallel/N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, </a:t>
            </a:r>
            <a:r>
              <a:rPr lang="en-GB" sz="1400" b="0" i="0" dirty="0">
                <a:solidFill>
                  <a:srgbClr val="004FFF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speedup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SB Sans Text" panose="020B0503040504020204" pitchFamily="34" charset="77"/>
                <a:cs typeface="SB Sans Text" panose="020B0503040504020204" pitchFamily="34" charset="77"/>
              </a:rPr>
              <a:t> = 1 / (</a:t>
            </a:r>
            <a:r>
              <a:rPr lang="en-GB" sz="1400" b="1" i="0" dirty="0">
                <a:solidFill>
                  <a:srgbClr val="333333"/>
                </a:solidFill>
                <a:effectLst/>
                <a:latin typeface="-apple-system"/>
              </a:rPr>
              <a:t>Serial + Parallel/N)</a:t>
            </a:r>
            <a:endParaRPr lang="en-RU" sz="1400" dirty="0"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E3D8B09-A565-1A7B-6AE8-2957BD418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35975"/>
              </p:ext>
            </p:extLst>
          </p:nvPr>
        </p:nvGraphicFramePr>
        <p:xfrm>
          <a:off x="212929" y="2501900"/>
          <a:ext cx="4641174" cy="2152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7058">
                  <a:extLst>
                    <a:ext uri="{9D8B030D-6E8A-4147-A177-3AD203B41FA5}">
                      <a16:colId xmlns:a16="http://schemas.microsoft.com/office/drawing/2014/main" val="1430688101"/>
                    </a:ext>
                  </a:extLst>
                </a:gridCol>
                <a:gridCol w="1547058">
                  <a:extLst>
                    <a:ext uri="{9D8B030D-6E8A-4147-A177-3AD203B41FA5}">
                      <a16:colId xmlns:a16="http://schemas.microsoft.com/office/drawing/2014/main" val="1592227268"/>
                    </a:ext>
                  </a:extLst>
                </a:gridCol>
                <a:gridCol w="1547058">
                  <a:extLst>
                    <a:ext uri="{9D8B030D-6E8A-4147-A177-3AD203B41FA5}">
                      <a16:colId xmlns:a16="http://schemas.microsoft.com/office/drawing/2014/main" val="3623487723"/>
                    </a:ext>
                  </a:extLst>
                </a:gridCol>
              </a:tblGrid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b="0" dirty="0"/>
                        <a:t>7.94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b="0" dirty="0">
                          <a:solidFill>
                            <a:srgbClr val="92D050"/>
                          </a:solidFill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04349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15.76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92D050"/>
                          </a:solidFill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57781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31.04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92D050"/>
                          </a:solidFill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97474"/>
                  </a:ext>
                </a:extLst>
              </a:tr>
              <a:tr h="53802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cores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60.20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>
                          <a:solidFill>
                            <a:srgbClr val="92D050"/>
                          </a:solidFill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2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9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585-1D01-1708-7605-3902C119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Индексация</a:t>
            </a:r>
            <a:endParaRPr lang="en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B78D4-4677-61E0-2E47-E2A4DE316AC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400" dirty="0" err="1"/>
              <a:t>Кластеризованные</a:t>
            </a:r>
            <a:r>
              <a:rPr lang="ru-RU" sz="2400" dirty="0"/>
              <a:t> индексы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Первичный ключ (</a:t>
            </a:r>
            <a:r>
              <a:rPr lang="en-US" sz="1600" dirty="0" err="1"/>
              <a:t>primary_key</a:t>
            </a:r>
            <a:r>
              <a:rPr lang="en-US" sz="1600" dirty="0"/>
              <a:t>, pk</a:t>
            </a:r>
            <a:r>
              <a:rPr lang="ru-R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умолчанию без объявления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Двоичный поиск</a:t>
            </a:r>
            <a:endParaRPr lang="en-RU" sz="1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E5FF45-9D70-9775-79C4-7B96484D0ACC}"/>
              </a:ext>
            </a:extLst>
          </p:cNvPr>
          <p:cNvGraphicFramePr>
            <a:graphicFrameLocks/>
          </p:cNvGraphicFramePr>
          <p:nvPr/>
        </p:nvGraphicFramePr>
        <p:xfrm>
          <a:off x="4057953" y="4156075"/>
          <a:ext cx="7620000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7549">
                  <a:extLst>
                    <a:ext uri="{9D8B030D-6E8A-4147-A177-3AD203B41FA5}">
                      <a16:colId xmlns:a16="http://schemas.microsoft.com/office/drawing/2014/main" val="2878537406"/>
                    </a:ext>
                  </a:extLst>
                </a:gridCol>
                <a:gridCol w="1442451">
                  <a:extLst>
                    <a:ext uri="{9D8B030D-6E8A-4147-A177-3AD203B41FA5}">
                      <a16:colId xmlns:a16="http://schemas.microsoft.com/office/drawing/2014/main" val="1472102106"/>
                    </a:ext>
                  </a:extLst>
                </a:gridCol>
                <a:gridCol w="1388297">
                  <a:extLst>
                    <a:ext uri="{9D8B030D-6E8A-4147-A177-3AD203B41FA5}">
                      <a16:colId xmlns:a16="http://schemas.microsoft.com/office/drawing/2014/main" val="49604199"/>
                    </a:ext>
                  </a:extLst>
                </a:gridCol>
                <a:gridCol w="1151703">
                  <a:extLst>
                    <a:ext uri="{9D8B030D-6E8A-4147-A177-3AD203B41FA5}">
                      <a16:colId xmlns:a16="http://schemas.microsoft.com/office/drawing/2014/main" val="9810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829179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048450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prod_id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</a:t>
                      </a:r>
                    </a:p>
                    <a:p>
                      <a:r>
                        <a:rPr lang="en-RU" dirty="0"/>
                        <a:t>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headphone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sneaker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Levi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baseball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Slugger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871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425300-EA62-FE1F-1D93-C22C62F42BBC}"/>
              </a:ext>
            </a:extLst>
          </p:cNvPr>
          <p:cNvGraphicFramePr>
            <a:graphicFrameLocks/>
          </p:cNvGraphicFramePr>
          <p:nvPr/>
        </p:nvGraphicFramePr>
        <p:xfrm>
          <a:off x="445749" y="4425315"/>
          <a:ext cx="1097549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7549">
                  <a:extLst>
                    <a:ext uri="{9D8B030D-6E8A-4147-A177-3AD203B41FA5}">
                      <a16:colId xmlns:a16="http://schemas.microsoft.com/office/drawing/2014/main" val="2878537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prod_id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8715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5901F7-DEF5-AA50-6A2B-E39F6059E336}"/>
              </a:ext>
            </a:extLst>
          </p:cNvPr>
          <p:cNvCxnSpPr>
            <a:cxnSpLocks/>
          </p:cNvCxnSpPr>
          <p:nvPr/>
        </p:nvCxnSpPr>
        <p:spPr>
          <a:xfrm>
            <a:off x="2183417" y="4982764"/>
            <a:ext cx="1211536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474DD9-ECCC-7F52-5823-50867BF630F1}"/>
              </a:ext>
            </a:extLst>
          </p:cNvPr>
          <p:cNvCxnSpPr>
            <a:cxnSpLocks/>
          </p:cNvCxnSpPr>
          <p:nvPr/>
        </p:nvCxnSpPr>
        <p:spPr>
          <a:xfrm>
            <a:off x="2183417" y="5352415"/>
            <a:ext cx="1211536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5A863A-9E17-B62F-1016-8CA1E0A57409}"/>
              </a:ext>
            </a:extLst>
          </p:cNvPr>
          <p:cNvCxnSpPr>
            <a:cxnSpLocks/>
          </p:cNvCxnSpPr>
          <p:nvPr/>
        </p:nvCxnSpPr>
        <p:spPr>
          <a:xfrm>
            <a:off x="2183417" y="5741943"/>
            <a:ext cx="1211536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E77A5C-5EE3-B751-0230-B068B31A63C5}"/>
              </a:ext>
            </a:extLst>
          </p:cNvPr>
          <p:cNvCxnSpPr>
            <a:cxnSpLocks/>
          </p:cNvCxnSpPr>
          <p:nvPr/>
        </p:nvCxnSpPr>
        <p:spPr>
          <a:xfrm>
            <a:off x="2183417" y="6117658"/>
            <a:ext cx="1211536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22C674-5FE6-09ED-7F35-369339989342}"/>
              </a:ext>
            </a:extLst>
          </p:cNvPr>
          <p:cNvSpPr txBox="1"/>
          <p:nvPr/>
        </p:nvSpPr>
        <p:spPr>
          <a:xfrm>
            <a:off x="6424689" y="1501596"/>
            <a:ext cx="4795865" cy="923330"/>
          </a:xfrm>
          <a:prstGeom prst="rect">
            <a:avLst/>
          </a:prstGeom>
          <a:noFill/>
          <a:ln>
            <a:solidFill>
              <a:srgbClr val="004FFF"/>
            </a:solidFill>
          </a:ln>
        </p:spPr>
        <p:txBody>
          <a:bodyPr wrap="square" rtlCol="0">
            <a:spAutoFit/>
          </a:bodyPr>
          <a:lstStyle/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SELECT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</a:t>
            </a:r>
            <a:r>
              <a:rPr lang="en-US" dirty="0" err="1">
                <a:latin typeface="SB Sans Text" panose="020B0503040504020204" pitchFamily="34" charset="77"/>
                <a:cs typeface="SB Sans Text" panose="020B0503040504020204" pitchFamily="34" charset="77"/>
              </a:rPr>
              <a:t>product_name</a:t>
            </a:r>
            <a:r>
              <a:rPr lang="en-US" dirty="0">
                <a:latin typeface="SB Sans Text" panose="020B0503040504020204" pitchFamily="34" charset="77"/>
                <a:cs typeface="SB Sans Text" panose="020B0503040504020204" pitchFamily="34" charset="77"/>
              </a:rPr>
              <a:t>, category, price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FROM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product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WHERE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</a:t>
            </a:r>
            <a:r>
              <a:rPr lang="en-US" dirty="0" err="1">
                <a:latin typeface="SB Sans Text" panose="020B0503040504020204" pitchFamily="34" charset="77"/>
                <a:cs typeface="SB Sans Text" panose="020B0503040504020204" pitchFamily="34" charset="77"/>
              </a:rPr>
              <a:t>prod_id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= 3</a:t>
            </a:r>
            <a:endParaRPr lang="en-RU" dirty="0">
              <a:solidFill>
                <a:srgbClr val="004FFF"/>
              </a:solidFill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138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585-1D01-1708-7605-3902C119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Индексация</a:t>
            </a:r>
            <a:endParaRPr lang="en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B78D4-4677-61E0-2E47-E2A4DE316AC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400" dirty="0" err="1"/>
              <a:t>Некластеризованные</a:t>
            </a:r>
            <a:r>
              <a:rPr lang="ru-RU" sz="2400" dirty="0"/>
              <a:t> индексы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 </a:t>
            </a:r>
            <a:r>
              <a:rPr lang="ru-RU" sz="1600" dirty="0" err="1"/>
              <a:t>неключевым</a:t>
            </a:r>
            <a:r>
              <a:rPr lang="ru-RU" sz="1600" dirty="0"/>
              <a:t> столбцам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Ключ  - в одном месте</a:t>
            </a:r>
            <a:r>
              <a:rPr lang="en-US" sz="1600" dirty="0"/>
              <a:t>,</a:t>
            </a:r>
            <a:r>
              <a:rPr lang="ru-RU" sz="1600" dirty="0"/>
              <a:t> данные – в другом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Явное определение</a:t>
            </a:r>
            <a:endParaRPr lang="en-RU" sz="1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E5FF45-9D70-9775-79C4-7B96484D0ACC}"/>
              </a:ext>
            </a:extLst>
          </p:cNvPr>
          <p:cNvGraphicFramePr>
            <a:graphicFrameLocks/>
          </p:cNvGraphicFramePr>
          <p:nvPr/>
        </p:nvGraphicFramePr>
        <p:xfrm>
          <a:off x="4057953" y="4156075"/>
          <a:ext cx="7620000" cy="212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7549">
                  <a:extLst>
                    <a:ext uri="{9D8B030D-6E8A-4147-A177-3AD203B41FA5}">
                      <a16:colId xmlns:a16="http://schemas.microsoft.com/office/drawing/2014/main" val="2878537406"/>
                    </a:ext>
                  </a:extLst>
                </a:gridCol>
                <a:gridCol w="1442451">
                  <a:extLst>
                    <a:ext uri="{9D8B030D-6E8A-4147-A177-3AD203B41FA5}">
                      <a16:colId xmlns:a16="http://schemas.microsoft.com/office/drawing/2014/main" val="1472102106"/>
                    </a:ext>
                  </a:extLst>
                </a:gridCol>
                <a:gridCol w="1388297">
                  <a:extLst>
                    <a:ext uri="{9D8B030D-6E8A-4147-A177-3AD203B41FA5}">
                      <a16:colId xmlns:a16="http://schemas.microsoft.com/office/drawing/2014/main" val="49604199"/>
                    </a:ext>
                  </a:extLst>
                </a:gridCol>
                <a:gridCol w="1151703">
                  <a:extLst>
                    <a:ext uri="{9D8B030D-6E8A-4147-A177-3AD203B41FA5}">
                      <a16:colId xmlns:a16="http://schemas.microsoft.com/office/drawing/2014/main" val="9810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829179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048450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prod_id</a:t>
                      </a:r>
                      <a:endParaRPr lang="en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RU" dirty="0"/>
                        <a:t>rod_</a:t>
                      </a:r>
                    </a:p>
                    <a:p>
                      <a:r>
                        <a:rPr lang="en-RU" dirty="0"/>
                        <a:t>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headphone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sneaker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Nike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Levi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baseball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Slugger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871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425300-EA62-FE1F-1D93-C22C62F42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900893"/>
              </p:ext>
            </p:extLst>
          </p:nvPr>
        </p:nvGraphicFramePr>
        <p:xfrm>
          <a:off x="145915" y="4425315"/>
          <a:ext cx="256810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9099">
                  <a:extLst>
                    <a:ext uri="{9D8B030D-6E8A-4147-A177-3AD203B41FA5}">
                      <a16:colId xmlns:a16="http://schemas.microsoft.com/office/drawing/2014/main" val="1638859514"/>
                    </a:ext>
                  </a:extLst>
                </a:gridCol>
                <a:gridCol w="1009003">
                  <a:extLst>
                    <a:ext uri="{9D8B030D-6E8A-4147-A177-3AD203B41FA5}">
                      <a16:colId xmlns:a16="http://schemas.microsoft.com/office/drawing/2014/main" val="2878537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prod_id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shoes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3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en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U" dirty="0"/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8715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5901F7-DEF5-AA50-6A2B-E39F6059E336}"/>
              </a:ext>
            </a:extLst>
          </p:cNvPr>
          <p:cNvCxnSpPr>
            <a:cxnSpLocks/>
          </p:cNvCxnSpPr>
          <p:nvPr/>
        </p:nvCxnSpPr>
        <p:spPr>
          <a:xfrm>
            <a:off x="2789185" y="4943854"/>
            <a:ext cx="1211536" cy="789402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474DD9-ECCC-7F52-5823-50867BF630F1}"/>
              </a:ext>
            </a:extLst>
          </p:cNvPr>
          <p:cNvCxnSpPr>
            <a:cxnSpLocks/>
          </p:cNvCxnSpPr>
          <p:nvPr/>
        </p:nvCxnSpPr>
        <p:spPr>
          <a:xfrm>
            <a:off x="2714017" y="5354617"/>
            <a:ext cx="1211536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5A863A-9E17-B62F-1016-8CA1E0A57409}"/>
              </a:ext>
            </a:extLst>
          </p:cNvPr>
          <p:cNvCxnSpPr>
            <a:cxnSpLocks/>
          </p:cNvCxnSpPr>
          <p:nvPr/>
        </p:nvCxnSpPr>
        <p:spPr>
          <a:xfrm flipV="1">
            <a:off x="2789185" y="5019472"/>
            <a:ext cx="1211536" cy="713784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E77A5C-5EE3-B751-0230-B068B31A63C5}"/>
              </a:ext>
            </a:extLst>
          </p:cNvPr>
          <p:cNvCxnSpPr>
            <a:cxnSpLocks/>
          </p:cNvCxnSpPr>
          <p:nvPr/>
        </p:nvCxnSpPr>
        <p:spPr>
          <a:xfrm>
            <a:off x="2714017" y="6069020"/>
            <a:ext cx="1211536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3EE57E-CD37-D5E8-47C5-79C61E478C60}"/>
              </a:ext>
            </a:extLst>
          </p:cNvPr>
          <p:cNvSpPr txBox="1"/>
          <p:nvPr/>
        </p:nvSpPr>
        <p:spPr>
          <a:xfrm>
            <a:off x="6424689" y="1501596"/>
            <a:ext cx="4795865" cy="1754326"/>
          </a:xfrm>
          <a:prstGeom prst="rect">
            <a:avLst/>
          </a:prstGeom>
          <a:noFill/>
          <a:ln>
            <a:solidFill>
              <a:srgbClr val="004FFF"/>
            </a:solidFill>
          </a:ln>
        </p:spPr>
        <p:txBody>
          <a:bodyPr wrap="square" rtlCol="0">
            <a:spAutoFit/>
          </a:bodyPr>
          <a:lstStyle/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CREATE INDEX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product_category_index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ON 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product(category);</a:t>
            </a:r>
          </a:p>
          <a:p>
            <a:endParaRPr lang="ru-RU" dirty="0">
              <a:solidFill>
                <a:srgbClr val="004FFF"/>
              </a:solidFill>
              <a:latin typeface="SB Sans Text" panose="020B0503040504020204" pitchFamily="34" charset="77"/>
              <a:cs typeface="SB Sans Text" panose="020B0503040504020204" pitchFamily="34" charset="77"/>
            </a:endParaRP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SELECT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</a:t>
            </a:r>
            <a:r>
              <a:rPr lang="en-US" dirty="0" err="1">
                <a:latin typeface="SB Sans Text" panose="020B0503040504020204" pitchFamily="34" charset="77"/>
                <a:cs typeface="SB Sans Text" panose="020B0503040504020204" pitchFamily="34" charset="77"/>
              </a:rPr>
              <a:t>product_name</a:t>
            </a:r>
            <a:r>
              <a:rPr lang="en-US" dirty="0">
                <a:latin typeface="SB Sans Text" panose="020B0503040504020204" pitchFamily="34" charset="77"/>
                <a:cs typeface="SB Sans Text" panose="020B0503040504020204" pitchFamily="34" charset="77"/>
              </a:rPr>
              <a:t>, category, price </a:t>
            </a:r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FROM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product</a:t>
            </a:r>
          </a:p>
          <a:p>
            <a:r>
              <a:rPr lang="en-RU" dirty="0">
                <a:solidFill>
                  <a:srgbClr val="004FFF"/>
                </a:solidFill>
                <a:latin typeface="SB Sans Text" panose="020B0503040504020204" pitchFamily="34" charset="77"/>
                <a:cs typeface="SB Sans Text" panose="020B0503040504020204" pitchFamily="34" charset="77"/>
              </a:rPr>
              <a:t>WHERE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 </a:t>
            </a:r>
            <a:r>
              <a:rPr lang="en-US" dirty="0">
                <a:latin typeface="SB Sans Text" panose="020B0503040504020204" pitchFamily="34" charset="77"/>
                <a:cs typeface="SB Sans Text" panose="020B0503040504020204" pitchFamily="34" charset="77"/>
              </a:rPr>
              <a:t>category </a:t>
            </a:r>
            <a:r>
              <a:rPr lang="en-RU" dirty="0">
                <a:latin typeface="SB Sans Text" panose="020B0503040504020204" pitchFamily="34" charset="77"/>
                <a:cs typeface="SB Sans Text" panose="020B0503040504020204" pitchFamily="34" charset="77"/>
              </a:rPr>
              <a:t>= ‘electronics’</a:t>
            </a:r>
            <a:endParaRPr lang="en-RU" dirty="0">
              <a:solidFill>
                <a:srgbClr val="004FFF"/>
              </a:solidFill>
              <a:latin typeface="SB Sans Text" panose="020B0503040504020204" pitchFamily="34" charset="77"/>
              <a:cs typeface="SB Sans Text" panose="020B050304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927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B2D2-C794-B701-946B-0179DB7A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Индексация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059D-D81B-8BAB-E41D-7CFAB68D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Индексы лучше не использовать в </a:t>
            </a:r>
            <a:r>
              <a:rPr lang="ru-RU" dirty="0">
                <a:solidFill>
                  <a:srgbClr val="004FFF"/>
                </a:solidFill>
              </a:rPr>
              <a:t>небольших</a:t>
            </a:r>
            <a:r>
              <a:rPr lang="ru-RU" dirty="0"/>
              <a:t> таблицах</a:t>
            </a:r>
            <a:endParaRPr lang="en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553E3-4A71-EF90-5631-4FFE95DE459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/>
              <a:t>Индексы лучше не использовать в таблицах с частыми массовыми </a:t>
            </a:r>
            <a:r>
              <a:rPr lang="en-US" dirty="0">
                <a:solidFill>
                  <a:srgbClr val="004FFF"/>
                </a:solidFill>
              </a:rPr>
              <a:t>UPDATE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>
                <a:solidFill>
                  <a:srgbClr val="004FFF"/>
                </a:solidFill>
              </a:rPr>
              <a:t>INSERT</a:t>
            </a:r>
            <a:endParaRPr lang="en-RU" dirty="0">
              <a:solidFill>
                <a:srgbClr val="004FFF"/>
              </a:solidFill>
            </a:endParaRPr>
          </a:p>
          <a:p>
            <a:endParaRPr lang="en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1065BE-B715-5929-D082-5CCD8BCD66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/>
              <a:t>Индексы не должны использоваться для столбцов</a:t>
            </a:r>
            <a:r>
              <a:rPr lang="en-US" dirty="0"/>
              <a:t>,</a:t>
            </a:r>
            <a:r>
              <a:rPr lang="ru-RU" dirty="0"/>
              <a:t> где есть </a:t>
            </a:r>
            <a:r>
              <a:rPr lang="ru-RU" dirty="0">
                <a:solidFill>
                  <a:srgbClr val="004FFF"/>
                </a:solidFill>
              </a:rPr>
              <a:t>много </a:t>
            </a:r>
            <a:r>
              <a:rPr lang="en-US" dirty="0">
                <a:solidFill>
                  <a:srgbClr val="004FFF"/>
                </a:solidFill>
              </a:rPr>
              <a:t>NULL</a:t>
            </a:r>
            <a:endParaRPr lang="en-RU" dirty="0">
              <a:solidFill>
                <a:srgbClr val="004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774AD-2FEF-85B9-7418-D9E7DCEC49C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ru-RU" dirty="0"/>
              <a:t>Столбцы</a:t>
            </a:r>
            <a:r>
              <a:rPr lang="en-US" dirty="0"/>
              <a:t>,</a:t>
            </a:r>
            <a:r>
              <a:rPr lang="ru-RU" dirty="0"/>
              <a:t> которые </a:t>
            </a:r>
            <a:r>
              <a:rPr lang="ru-RU" dirty="0">
                <a:solidFill>
                  <a:srgbClr val="004FFF"/>
                </a:solidFill>
              </a:rPr>
              <a:t>часто обрабатываются</a:t>
            </a:r>
            <a:r>
              <a:rPr lang="en-US" dirty="0"/>
              <a:t>,</a:t>
            </a:r>
            <a:r>
              <a:rPr lang="ru-RU" dirty="0"/>
              <a:t> лучше не индексировать</a:t>
            </a:r>
            <a:endParaRPr lang="en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AC322-2D77-5EAB-781A-323A4F24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668" y="2889115"/>
            <a:ext cx="3394107" cy="33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6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DD0-2BCD-BF52-1069-E9075A8A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8" y="1631773"/>
            <a:ext cx="11557000" cy="923330"/>
          </a:xfrm>
        </p:spPr>
        <p:txBody>
          <a:bodyPr/>
          <a:lstStyle/>
          <a:p>
            <a:pPr algn="ctr"/>
            <a:r>
              <a:rPr lang="ru-RU" dirty="0"/>
              <a:t>ПАРТИЦИОНИРОВАНИЕ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91284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7CA0-7800-F932-AB82-B01D3A9A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Партиционирование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B039-7BBB-ADCA-710B-2111A27F8F1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sz="2800" dirty="0"/>
              <a:t>Метод разделения больших таблиц</a:t>
            </a:r>
            <a:r>
              <a:rPr lang="en-US" sz="2800" dirty="0"/>
              <a:t> </a:t>
            </a:r>
            <a:r>
              <a:rPr lang="ru-RU" sz="2800" dirty="0"/>
              <a:t>на много маленьких</a:t>
            </a:r>
            <a:endParaRPr lang="en-RU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DEB683-D72D-899C-5471-F3BC5558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2579" y="2138044"/>
            <a:ext cx="1054159" cy="18235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76EC10-6777-C5AF-2985-2371E8CE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1652729"/>
            <a:ext cx="1080120" cy="903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FFDB3E-852B-F170-311A-DADFA169E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2615648"/>
            <a:ext cx="1080120" cy="903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66F527D-17AC-DE7B-2B43-840C9B50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900" y="3578568"/>
            <a:ext cx="1080120" cy="9035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919F99-4F26-0D74-D2BE-E09A0C7E2C3F}"/>
              </a:ext>
            </a:extLst>
          </p:cNvPr>
          <p:cNvCxnSpPr>
            <a:cxnSpLocks/>
          </p:cNvCxnSpPr>
          <p:nvPr/>
        </p:nvCxnSpPr>
        <p:spPr>
          <a:xfrm flipV="1">
            <a:off x="8396738" y="2442420"/>
            <a:ext cx="870569" cy="455592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6F63D4-BB8A-0C62-CC93-2CAD9D314A10}"/>
              </a:ext>
            </a:extLst>
          </p:cNvPr>
          <p:cNvCxnSpPr>
            <a:cxnSpLocks/>
          </p:cNvCxnSpPr>
          <p:nvPr/>
        </p:nvCxnSpPr>
        <p:spPr>
          <a:xfrm>
            <a:off x="8396738" y="3097304"/>
            <a:ext cx="870569" cy="0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5F61C-6F75-67AD-1A65-A678733CB2CF}"/>
              </a:ext>
            </a:extLst>
          </p:cNvPr>
          <p:cNvCxnSpPr>
            <a:cxnSpLocks/>
          </p:cNvCxnSpPr>
          <p:nvPr/>
        </p:nvCxnSpPr>
        <p:spPr>
          <a:xfrm>
            <a:off x="8396738" y="3308319"/>
            <a:ext cx="870569" cy="505701"/>
          </a:xfrm>
          <a:prstGeom prst="straightConnector1">
            <a:avLst/>
          </a:prstGeom>
          <a:ln w="12700">
            <a:solidFill>
              <a:srgbClr val="43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4489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PV colors 1">
      <a:dk1>
        <a:srgbClr val="445469"/>
      </a:dk1>
      <a:lt1>
        <a:srgbClr val="F2F2F2"/>
      </a:lt1>
      <a:dk2>
        <a:srgbClr val="AAC0E5"/>
      </a:dk2>
      <a:lt2>
        <a:srgbClr val="FFFFFF"/>
      </a:lt2>
      <a:accent1>
        <a:srgbClr val="2EFDF4"/>
      </a:accent1>
      <a:accent2>
        <a:srgbClr val="00B1FE"/>
      </a:accent2>
      <a:accent3>
        <a:srgbClr val="004FFE"/>
      </a:accent3>
      <a:accent4>
        <a:srgbClr val="000000"/>
      </a:accent4>
      <a:accent5>
        <a:srgbClr val="000000"/>
      </a:accent5>
      <a:accent6>
        <a:srgbClr val="000000"/>
      </a:accent6>
      <a:hlink>
        <a:srgbClr val="004FFE"/>
      </a:hlink>
      <a:folHlink>
        <a:srgbClr val="004F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2.potx" id="{9358B504-C050-6D41-90A2-5C26F439BC94}" vid="{BAF26B2F-7C62-B14C-853D-178F121BE21E}"/>
    </a:ext>
  </a:extLst>
</a:theme>
</file>

<file path=ppt/theme/theme2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2.potx" id="{9358B504-C050-6D41-90A2-5C26F439BC94}" vid="{9FF85DE5-880D-1947-9DB5-E2DCE55246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784</TotalTime>
  <Words>1601</Words>
  <Application>Microsoft Macintosh PowerPoint</Application>
  <PresentationFormat>Widescreen</PresentationFormat>
  <Paragraphs>653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Calibri</vt:lpstr>
      <vt:lpstr>SB Sans Display</vt:lpstr>
      <vt:lpstr>SB Sans Text</vt:lpstr>
      <vt:lpstr>SB Sans Cond Mono</vt:lpstr>
      <vt:lpstr>-apple-system</vt:lpstr>
      <vt:lpstr>Arial</vt:lpstr>
      <vt:lpstr>SB Sans Display Light</vt:lpstr>
      <vt:lpstr>Main</vt:lpstr>
      <vt:lpstr>Covers</vt:lpstr>
      <vt:lpstr>ШАРДИРОВАНИЕ БАЗ ДАННЫХ</vt:lpstr>
      <vt:lpstr>ИНДЕКСАЦИЯ БАЗ ДАННЫХ</vt:lpstr>
      <vt:lpstr>Индексация</vt:lpstr>
      <vt:lpstr>Индексация</vt:lpstr>
      <vt:lpstr>Индексация</vt:lpstr>
      <vt:lpstr>Индексация</vt:lpstr>
      <vt:lpstr>Индексация</vt:lpstr>
      <vt:lpstr>ПАРТИЦИОНИРОВАНИЕ</vt:lpstr>
      <vt:lpstr>Партиционирование</vt:lpstr>
      <vt:lpstr>Партиционирование</vt:lpstr>
      <vt:lpstr>Партиционирование</vt:lpstr>
      <vt:lpstr>ШАРДИРОВАНИЕ</vt:lpstr>
      <vt:lpstr>Шардирование</vt:lpstr>
      <vt:lpstr>Шардирование</vt:lpstr>
      <vt:lpstr>ПОДХОДЫ ШАРДИРОВАНИЯ</vt:lpstr>
      <vt:lpstr>RANGE BASED</vt:lpstr>
      <vt:lpstr>KEY BASED</vt:lpstr>
      <vt:lpstr>DIRECTORY BASED</vt:lpstr>
      <vt:lpstr>ROUTING</vt:lpstr>
      <vt:lpstr>КЛИЕНТСКИЙ ROUTING</vt:lpstr>
      <vt:lpstr>PROXY ROUTING</vt:lpstr>
      <vt:lpstr>COORDINATOR ROUTING</vt:lpstr>
      <vt:lpstr>QUIZ TIME</vt:lpstr>
      <vt:lpstr>ПЕРЕБАЛАНСИРОВКА</vt:lpstr>
      <vt:lpstr>Перебалансировка</vt:lpstr>
      <vt:lpstr>Перебалансировка</vt:lpstr>
      <vt:lpstr>HASHING</vt:lpstr>
      <vt:lpstr>CONSISTENT HASHING</vt:lpstr>
      <vt:lpstr>CONSISTENT HASHING</vt:lpstr>
      <vt:lpstr>CONSISTENT HASHING</vt:lpstr>
      <vt:lpstr>CONSISTENT HASHING</vt:lpstr>
      <vt:lpstr>RANDEZ-VOUS HASHING</vt:lpstr>
      <vt:lpstr>RANDEZ-VOUS HASHING</vt:lpstr>
      <vt:lpstr>RANDEZ-VOUS HASHING</vt:lpstr>
      <vt:lpstr>RANDEZ-VOUS HASHING</vt:lpstr>
      <vt:lpstr>Virtual Buckets</vt:lpstr>
      <vt:lpstr>QUIZ TIME</vt:lpstr>
      <vt:lpstr>ПРОБЛЕМЫ ШАРДИРОВАНИЯ</vt:lpstr>
      <vt:lpstr>Проблемы шардирования</vt:lpstr>
      <vt:lpstr>Проблемы шардирования</vt:lpstr>
      <vt:lpstr>Проблемы шардирования</vt:lpstr>
      <vt:lpstr>Проблемы шардирования</vt:lpstr>
      <vt:lpstr>Проблемы шардирования</vt:lpstr>
      <vt:lpstr>Проблемы шардирования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ШАРДИРОВАНИЕ БАЗ ДАННЫХ</dc:title>
  <dc:creator>Мальцев Олег Юрьевич</dc:creator>
  <cp:lastModifiedBy>Мальцев Олег Юрьевич</cp:lastModifiedBy>
  <cp:revision>9</cp:revision>
  <dcterms:created xsi:type="dcterms:W3CDTF">2024-05-23T05:44:54Z</dcterms:created>
  <dcterms:modified xsi:type="dcterms:W3CDTF">2024-05-27T09:56:26Z</dcterms:modified>
</cp:coreProperties>
</file>